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wav" ContentType="audio/wav"/>
  <Default Extension="wdp" ContentType="image/vnd.ms-photo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sldIdLst>
    <p:sldId id="256" r:id="rId2"/>
    <p:sldId id="278" r:id="rId3"/>
    <p:sldId id="377" r:id="rId4"/>
    <p:sldId id="376" r:id="rId5"/>
    <p:sldId id="288" r:id="rId6"/>
    <p:sldId id="382" r:id="rId7"/>
    <p:sldId id="380" r:id="rId8"/>
    <p:sldId id="383" r:id="rId9"/>
    <p:sldId id="386" r:id="rId10"/>
    <p:sldId id="391" r:id="rId11"/>
    <p:sldId id="385" r:id="rId12"/>
    <p:sldId id="389" r:id="rId13"/>
    <p:sldId id="405" r:id="rId14"/>
    <p:sldId id="406" r:id="rId15"/>
    <p:sldId id="413" r:id="rId16"/>
    <p:sldId id="407" r:id="rId17"/>
    <p:sldId id="408" r:id="rId18"/>
    <p:sldId id="414" r:id="rId19"/>
    <p:sldId id="319" r:id="rId20"/>
    <p:sldId id="289" r:id="rId21"/>
    <p:sldId id="415" r:id="rId22"/>
    <p:sldId id="418" r:id="rId23"/>
    <p:sldId id="417" r:id="rId24"/>
    <p:sldId id="416" r:id="rId25"/>
  </p:sldIdLst>
  <p:sldSz cx="9144000" cy="5130800"/>
  <p:notesSz cx="6858000" cy="9144000"/>
  <p:defaultTextStyle>
    <a:lvl1pPr>
      <a:defRPr>
        <a:latin typeface="Arial" panose="020B0706020202030204"/>
        <a:ea typeface="Arial" panose="020B0706020202030204"/>
        <a:cs typeface="Arial" panose="020B0706020202030204"/>
        <a:sym typeface="Arial" panose="020B0706020202030204"/>
      </a:defRPr>
    </a:lvl1pPr>
    <a:lvl2pPr indent="457200">
      <a:defRPr>
        <a:latin typeface="Arial" panose="020B0706020202030204"/>
        <a:ea typeface="Arial" panose="020B0706020202030204"/>
        <a:cs typeface="Arial" panose="020B0706020202030204"/>
        <a:sym typeface="Arial" panose="020B0706020202030204"/>
      </a:defRPr>
    </a:lvl2pPr>
    <a:lvl3pPr indent="914400">
      <a:defRPr>
        <a:latin typeface="Arial" panose="020B0706020202030204"/>
        <a:ea typeface="Arial" panose="020B0706020202030204"/>
        <a:cs typeface="Arial" panose="020B0706020202030204"/>
        <a:sym typeface="Arial" panose="020B0706020202030204"/>
      </a:defRPr>
    </a:lvl3pPr>
    <a:lvl4pPr indent="1371600">
      <a:defRPr>
        <a:latin typeface="Arial" panose="020B0706020202030204"/>
        <a:ea typeface="Arial" panose="020B0706020202030204"/>
        <a:cs typeface="Arial" panose="020B0706020202030204"/>
        <a:sym typeface="Arial" panose="020B0706020202030204"/>
      </a:defRPr>
    </a:lvl4pPr>
    <a:lvl5pPr indent="1828800">
      <a:defRPr>
        <a:latin typeface="Arial" panose="020B0706020202030204"/>
        <a:ea typeface="Arial" panose="020B0706020202030204"/>
        <a:cs typeface="Arial" panose="020B0706020202030204"/>
        <a:sym typeface="Arial" panose="020B0706020202030204"/>
      </a:defRPr>
    </a:lvl5pPr>
    <a:lvl6pPr indent="2286000">
      <a:defRPr>
        <a:latin typeface="Arial" panose="020B0706020202030204"/>
        <a:ea typeface="Arial" panose="020B0706020202030204"/>
        <a:cs typeface="Arial" panose="020B0706020202030204"/>
        <a:sym typeface="Arial" panose="020B0706020202030204"/>
      </a:defRPr>
    </a:lvl6pPr>
    <a:lvl7pPr indent="2743200">
      <a:defRPr>
        <a:latin typeface="Arial" panose="020B0706020202030204"/>
        <a:ea typeface="Arial" panose="020B0706020202030204"/>
        <a:cs typeface="Arial" panose="020B0706020202030204"/>
        <a:sym typeface="Arial" panose="020B0706020202030204"/>
      </a:defRPr>
    </a:lvl7pPr>
    <a:lvl8pPr indent="3200400">
      <a:defRPr>
        <a:latin typeface="Arial" panose="020B0706020202030204"/>
        <a:ea typeface="Arial" panose="020B0706020202030204"/>
        <a:cs typeface="Arial" panose="020B0706020202030204"/>
        <a:sym typeface="Arial" panose="020B0706020202030204"/>
      </a:defRPr>
    </a:lvl8pPr>
    <a:lvl9pPr indent="3657600">
      <a:defRPr>
        <a:latin typeface="Arial" panose="020B0706020202030204"/>
        <a:ea typeface="Arial" panose="020B0706020202030204"/>
        <a:cs typeface="Arial" panose="020B0706020202030204"/>
        <a:sym typeface="Arial" panose="020B0706020202030204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616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39AC"/>
    <a:srgbClr val="025EAA"/>
    <a:srgbClr val="007E27"/>
    <a:srgbClr val="66FF33"/>
    <a:srgbClr val="01457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88131" autoAdjust="0"/>
  </p:normalViewPr>
  <p:slideViewPr>
    <p:cSldViewPr snapToGrid="0">
      <p:cViewPr varScale="1">
        <p:scale>
          <a:sx n="134" d="100"/>
          <a:sy n="134" d="100"/>
        </p:scale>
        <p:origin x="-954" y="-90"/>
      </p:cViewPr>
      <p:guideLst>
        <p:guide orient="horz" pos="1616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17.wmf"/><Relationship Id="rId1" Type="http://schemas.openxmlformats.org/officeDocument/2006/relationships/image" Target="../media/image16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w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23.wmf"/><Relationship Id="rId1" Type="http://schemas.openxmlformats.org/officeDocument/2006/relationships/image" Target="../media/image22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Shape 35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  <p:sp>
        <p:nvSpPr>
          <p:cNvPr id="36" name="Shape 36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</p:spTree>
    <p:extLst>
      <p:ext uri="{BB962C8B-B14F-4D97-AF65-F5344CB8AC3E}">
        <p14:creationId xmlns:p14="http://schemas.microsoft.com/office/powerpoint/2010/main" val="1560871450"/>
      </p:ext>
    </p:extLst>
  </p:cSld>
  <p:clrMap bg1="lt1" tx1="dk1" bg2="lt2" tx2="dk2" accent1="accent1" accent2="accent2" accent3="accent3" accent4="accent4" accent5="accent5" accent6="accent6" hlink="hlink" folHlink="folHlink"/>
  <p:notesStyle>
    <a:lvl1pPr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1pPr>
    <a:lvl2pPr indent="2286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2pPr>
    <a:lvl3pPr indent="4572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3pPr>
    <a:lvl4pPr indent="6858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4pPr>
    <a:lvl5pPr indent="9144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5pPr>
    <a:lvl6pPr indent="11430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6pPr>
    <a:lvl7pPr indent="13716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7pPr>
    <a:lvl8pPr indent="16002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8pPr>
    <a:lvl9pPr indent="18288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5"/>
          <p:cNvSpPr>
            <a:spLocks noGrp="1"/>
          </p:cNvSpPr>
          <p:nvPr>
            <p:ph type="title" hasCustomPrompt="1"/>
          </p:nvPr>
        </p:nvSpPr>
        <p:spPr>
          <a:xfrm>
            <a:off x="1143000" y="0"/>
            <a:ext cx="6858000" cy="2632075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pPr lvl="0">
              <a:defRPr sz="1800"/>
            </a:pPr>
            <a:r>
              <a:rPr sz="6000"/>
              <a:t>标题文本</a:t>
            </a:r>
          </a:p>
        </p:txBody>
      </p:sp>
      <p:sp>
        <p:nvSpPr>
          <p:cNvPr id="6" name="Shape 6"/>
          <p:cNvSpPr>
            <a:spLocks noGrp="1"/>
          </p:cNvSpPr>
          <p:nvPr>
            <p:ph type="body" idx="1" hasCustomPrompt="1"/>
          </p:nvPr>
        </p:nvSpPr>
        <p:spPr>
          <a:xfrm>
            <a:off x="1143000" y="2700338"/>
            <a:ext cx="6858000" cy="2430462"/>
          </a:xfrm>
          <a:prstGeom prst="rect">
            <a:avLst/>
          </a:prstGeom>
        </p:spPr>
        <p:txBody>
          <a:bodyPr/>
          <a:lstStyle>
            <a:lvl1pPr marL="0" indent="0" algn="ctr">
              <a:spcBef>
                <a:spcPts val="500"/>
              </a:spcBef>
              <a:buSzTx/>
              <a:buNone/>
              <a:defRPr sz="2400"/>
            </a:lvl1pPr>
            <a:lvl2pPr marL="0" indent="457200" algn="ctr">
              <a:spcBef>
                <a:spcPts val="500"/>
              </a:spcBef>
              <a:buSzTx/>
              <a:buNone/>
              <a:defRPr sz="2400"/>
            </a:lvl2pPr>
            <a:lvl3pPr marL="0" indent="914400" algn="ctr">
              <a:spcBef>
                <a:spcPts val="500"/>
              </a:spcBef>
              <a:buSzTx/>
              <a:buNone/>
              <a:defRPr sz="2400"/>
            </a:lvl3pPr>
            <a:lvl4pPr marL="0" indent="1371600" algn="ctr">
              <a:spcBef>
                <a:spcPts val="500"/>
              </a:spcBef>
              <a:buSzTx/>
              <a:buNone/>
              <a:defRPr sz="2400"/>
            </a:lvl4pPr>
            <a:lvl5pPr marL="0" indent="1828800" algn="ctr">
              <a:spcBef>
                <a:spcPts val="500"/>
              </a:spcBef>
              <a:buSzTx/>
              <a:buNone/>
              <a:defRPr sz="2400"/>
            </a:lvl5pPr>
          </a:lstStyle>
          <a:p>
            <a:pPr lvl="0">
              <a:defRPr sz="1800"/>
            </a:pPr>
            <a:r>
              <a:rPr sz="2400"/>
              <a:t>正文级别 1</a:t>
            </a:r>
          </a:p>
          <a:p>
            <a:pPr lvl="1">
              <a:defRPr sz="1800"/>
            </a:pPr>
            <a:r>
              <a:rPr sz="2400"/>
              <a:t>正文级别 2</a:t>
            </a:r>
          </a:p>
          <a:p>
            <a:pPr lvl="2">
              <a:defRPr sz="1800"/>
            </a:pPr>
            <a:r>
              <a:rPr sz="2400"/>
              <a:t>正文级别 3</a:t>
            </a:r>
          </a:p>
          <a:p>
            <a:pPr lvl="3">
              <a:defRPr sz="1800"/>
            </a:pPr>
            <a:r>
              <a:rPr sz="2400"/>
              <a:t>正文级别 4</a:t>
            </a:r>
          </a:p>
          <a:p>
            <a:pPr lvl="4">
              <a:defRPr sz="1800"/>
            </a:pPr>
            <a:r>
              <a:rPr sz="2400"/>
              <a:t>正文级别 5</a:t>
            </a:r>
          </a:p>
        </p:txBody>
      </p:sp>
      <p:grpSp>
        <p:nvGrpSpPr>
          <p:cNvPr id="4" name="组合 3"/>
          <p:cNvGrpSpPr/>
          <p:nvPr userDrawn="1"/>
        </p:nvGrpSpPr>
        <p:grpSpPr>
          <a:xfrm>
            <a:off x="7864747" y="126477"/>
            <a:ext cx="1135204" cy="341359"/>
            <a:chOff x="468128" y="370735"/>
            <a:chExt cx="1135204" cy="341359"/>
          </a:xfrm>
        </p:grpSpPr>
        <p:pic>
          <p:nvPicPr>
            <p:cNvPr id="2" name="图片 1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9670" y="370735"/>
              <a:ext cx="490406" cy="177473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8128" y="558194"/>
              <a:ext cx="1135204" cy="153900"/>
            </a:xfrm>
            <a:prstGeom prst="rect">
              <a:avLst/>
            </a:prstGeom>
          </p:spPr>
        </p:pic>
      </p:grp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Shape 29"/>
          <p:cNvSpPr>
            <a:spLocks noGrp="1"/>
          </p:cNvSpPr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400"/>
              <a:t>标题文本</a:t>
            </a:r>
          </a:p>
        </p:txBody>
      </p:sp>
      <p:sp>
        <p:nvSpPr>
          <p:cNvPr id="30" name="Shape 30"/>
          <p:cNvSpPr>
            <a:spLocks noGrp="1"/>
          </p:cNvSpPr>
          <p:nvPr>
            <p:ph type="body" idx="1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3200"/>
              <a:t>正文级别 1</a:t>
            </a:r>
          </a:p>
          <a:p>
            <a:pPr lvl="1">
              <a:defRPr sz="1800"/>
            </a:pPr>
            <a:r>
              <a:rPr sz="3200"/>
              <a:t>正文级别 2</a:t>
            </a:r>
          </a:p>
          <a:p>
            <a:pPr lvl="2">
              <a:defRPr sz="1800"/>
            </a:pPr>
            <a:r>
              <a:rPr sz="3200"/>
              <a:t>正文级别 3</a:t>
            </a:r>
          </a:p>
          <a:p>
            <a:pPr lvl="3">
              <a:defRPr sz="1800"/>
            </a:pPr>
            <a:r>
              <a:rPr sz="3200"/>
              <a:t>正文级别 4</a:t>
            </a:r>
          </a:p>
          <a:p>
            <a:pPr lvl="4">
              <a:defRPr sz="1800"/>
            </a:pPr>
            <a:r>
              <a:rPr sz="3200"/>
              <a:t>正文级别 5</a:t>
            </a:r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Shape 32"/>
          <p:cNvSpPr>
            <a:spLocks noGrp="1"/>
          </p:cNvSpPr>
          <p:nvPr>
            <p:ph type="title" hasCustomPrompt="1"/>
          </p:nvPr>
        </p:nvSpPr>
        <p:spPr>
          <a:xfrm>
            <a:off x="6543675" y="273050"/>
            <a:ext cx="1971675" cy="4857750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400"/>
              <a:t>标题文本</a:t>
            </a:r>
          </a:p>
        </p:txBody>
      </p:sp>
      <p:sp>
        <p:nvSpPr>
          <p:cNvPr id="33" name="Shape 33"/>
          <p:cNvSpPr>
            <a:spLocks noGrp="1"/>
          </p:cNvSpPr>
          <p:nvPr>
            <p:ph type="body" idx="1" hasCustomPrompt="1"/>
          </p:nvPr>
        </p:nvSpPr>
        <p:spPr>
          <a:xfrm>
            <a:off x="628650" y="273050"/>
            <a:ext cx="5762625" cy="4857750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3200"/>
              <a:t>正文级别 1</a:t>
            </a:r>
          </a:p>
          <a:p>
            <a:pPr lvl="1">
              <a:defRPr sz="1800"/>
            </a:pPr>
            <a:r>
              <a:rPr sz="3200"/>
              <a:t>正文级别 2</a:t>
            </a:r>
          </a:p>
          <a:p>
            <a:pPr lvl="2">
              <a:defRPr sz="1800"/>
            </a:pPr>
            <a:r>
              <a:rPr sz="3200"/>
              <a:t>正文级别 3</a:t>
            </a:r>
          </a:p>
          <a:p>
            <a:pPr lvl="3">
              <a:defRPr sz="1800"/>
            </a:pPr>
            <a:r>
              <a:rPr sz="3200"/>
              <a:t>正文级别 4</a:t>
            </a:r>
          </a:p>
          <a:p>
            <a:pPr lvl="4">
              <a:defRPr sz="1800"/>
            </a:pPr>
            <a:r>
              <a:rPr sz="3200"/>
              <a:t>正文级别 5</a:t>
            </a:r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hape 8"/>
          <p:cNvSpPr>
            <a:spLocks noGrp="1"/>
          </p:cNvSpPr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400"/>
              <a:t>标题文本</a:t>
            </a:r>
          </a:p>
        </p:txBody>
      </p:sp>
      <p:sp>
        <p:nvSpPr>
          <p:cNvPr id="9" name="Shape 9"/>
          <p:cNvSpPr>
            <a:spLocks noGrp="1"/>
          </p:cNvSpPr>
          <p:nvPr>
            <p:ph type="body" idx="1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3200"/>
              <a:t>正文级别 1</a:t>
            </a:r>
          </a:p>
          <a:p>
            <a:pPr lvl="1">
              <a:defRPr sz="1800"/>
            </a:pPr>
            <a:r>
              <a:rPr sz="3200"/>
              <a:t>正文级别 2</a:t>
            </a:r>
          </a:p>
          <a:p>
            <a:pPr lvl="2">
              <a:defRPr sz="1800"/>
            </a:pPr>
            <a:r>
              <a:rPr sz="3200"/>
              <a:t>正文级别 3</a:t>
            </a:r>
          </a:p>
          <a:p>
            <a:pPr lvl="3">
              <a:defRPr sz="1800"/>
            </a:pPr>
            <a:r>
              <a:rPr sz="3200"/>
              <a:t>正文级别 4</a:t>
            </a:r>
          </a:p>
          <a:p>
            <a:pPr lvl="4">
              <a:defRPr sz="1800"/>
            </a:pPr>
            <a:r>
              <a:rPr sz="3200"/>
              <a:t>正文级别 5</a:t>
            </a:r>
          </a:p>
        </p:txBody>
      </p:sp>
      <p:grpSp>
        <p:nvGrpSpPr>
          <p:cNvPr id="4" name="组合 3"/>
          <p:cNvGrpSpPr/>
          <p:nvPr userDrawn="1"/>
        </p:nvGrpSpPr>
        <p:grpSpPr>
          <a:xfrm>
            <a:off x="7864747" y="126477"/>
            <a:ext cx="1135204" cy="341359"/>
            <a:chOff x="468128" y="370735"/>
            <a:chExt cx="1135204" cy="341359"/>
          </a:xfrm>
        </p:grpSpPr>
        <p:pic>
          <p:nvPicPr>
            <p:cNvPr id="5" name="图片 4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9670" y="370735"/>
              <a:ext cx="490406" cy="177473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8128" y="558194"/>
              <a:ext cx="1135204" cy="153900"/>
            </a:xfrm>
            <a:prstGeom prst="rect">
              <a:avLst/>
            </a:prstGeom>
          </p:spPr>
        </p:pic>
      </p:grp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hape 11"/>
          <p:cNvSpPr>
            <a:spLocks noGrp="1"/>
          </p:cNvSpPr>
          <p:nvPr>
            <p:ph type="title" hasCustomPrompt="1"/>
          </p:nvPr>
        </p:nvSpPr>
        <p:spPr>
          <a:xfrm>
            <a:off x="623887" y="0"/>
            <a:ext cx="7886701" cy="3421064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pPr lvl="0">
              <a:defRPr sz="1800"/>
            </a:pPr>
            <a:r>
              <a:rPr sz="6000"/>
              <a:t>标题文本</a:t>
            </a:r>
          </a:p>
        </p:txBody>
      </p:sp>
      <p:sp>
        <p:nvSpPr>
          <p:cNvPr id="12" name="Shape 12"/>
          <p:cNvSpPr>
            <a:spLocks noGrp="1"/>
          </p:cNvSpPr>
          <p:nvPr>
            <p:ph type="body" idx="1" hasCustomPrompt="1"/>
          </p:nvPr>
        </p:nvSpPr>
        <p:spPr>
          <a:xfrm>
            <a:off x="623887" y="3441700"/>
            <a:ext cx="7886701" cy="168910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500"/>
              </a:spcBef>
              <a:buSzTx/>
              <a:buNone/>
              <a:defRPr sz="2400"/>
            </a:lvl1pPr>
            <a:lvl2pPr marL="0" indent="457200">
              <a:spcBef>
                <a:spcPts val="500"/>
              </a:spcBef>
              <a:buSzTx/>
              <a:buNone/>
              <a:defRPr sz="2400"/>
            </a:lvl2pPr>
            <a:lvl3pPr marL="0" indent="914400">
              <a:spcBef>
                <a:spcPts val="500"/>
              </a:spcBef>
              <a:buSzTx/>
              <a:buNone/>
              <a:defRPr sz="2400"/>
            </a:lvl3pPr>
            <a:lvl4pPr marL="0" indent="1371600">
              <a:spcBef>
                <a:spcPts val="500"/>
              </a:spcBef>
              <a:buSzTx/>
              <a:buNone/>
              <a:defRPr sz="2400"/>
            </a:lvl4pPr>
            <a:lvl5pPr marL="0" indent="1828800">
              <a:spcBef>
                <a:spcPts val="500"/>
              </a:spcBef>
              <a:buSzTx/>
              <a:buNone/>
              <a:defRPr sz="2400"/>
            </a:lvl5pPr>
          </a:lstStyle>
          <a:p>
            <a:pPr lvl="0">
              <a:defRPr sz="1800"/>
            </a:pPr>
            <a:r>
              <a:rPr sz="2400"/>
              <a:t>正文级别 1</a:t>
            </a:r>
          </a:p>
          <a:p>
            <a:pPr lvl="1">
              <a:defRPr sz="1800"/>
            </a:pPr>
            <a:r>
              <a:rPr sz="2400"/>
              <a:t>正文级别 2</a:t>
            </a:r>
          </a:p>
          <a:p>
            <a:pPr lvl="2">
              <a:defRPr sz="1800"/>
            </a:pPr>
            <a:r>
              <a:rPr sz="2400"/>
              <a:t>正文级别 3</a:t>
            </a:r>
          </a:p>
          <a:p>
            <a:pPr lvl="3">
              <a:defRPr sz="1800"/>
            </a:pPr>
            <a:r>
              <a:rPr sz="2400"/>
              <a:t>正文级别 4</a:t>
            </a:r>
          </a:p>
          <a:p>
            <a:pPr lvl="4">
              <a:defRPr sz="1800"/>
            </a:pPr>
            <a:r>
              <a:rPr sz="2400"/>
              <a:t>正文级别 5</a:t>
            </a:r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hape 14"/>
          <p:cNvSpPr>
            <a:spLocks noGrp="1"/>
          </p:cNvSpPr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400"/>
              <a:t>标题文本</a:t>
            </a:r>
          </a:p>
        </p:txBody>
      </p:sp>
      <p:sp>
        <p:nvSpPr>
          <p:cNvPr id="15" name="Shape 15"/>
          <p:cNvSpPr>
            <a:spLocks noGrp="1"/>
          </p:cNvSpPr>
          <p:nvPr>
            <p:ph type="body" idx="1" hasCustomPrompt="1"/>
          </p:nvPr>
        </p:nvSpPr>
        <p:spPr>
          <a:xfrm>
            <a:off x="628650" y="1368425"/>
            <a:ext cx="3867150" cy="3762375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3200"/>
              <a:t>正文级别 1</a:t>
            </a:r>
          </a:p>
          <a:p>
            <a:pPr lvl="1">
              <a:defRPr sz="1800"/>
            </a:pPr>
            <a:r>
              <a:rPr sz="3200"/>
              <a:t>正文级别 2</a:t>
            </a:r>
          </a:p>
          <a:p>
            <a:pPr lvl="2">
              <a:defRPr sz="1800"/>
            </a:pPr>
            <a:r>
              <a:rPr sz="3200"/>
              <a:t>正文级别 3</a:t>
            </a:r>
          </a:p>
          <a:p>
            <a:pPr lvl="3">
              <a:defRPr sz="1800"/>
            </a:pPr>
            <a:r>
              <a:rPr sz="3200"/>
              <a:t>正文级别 4</a:t>
            </a:r>
          </a:p>
          <a:p>
            <a:pPr lvl="4">
              <a:defRPr sz="1800"/>
            </a:pPr>
            <a:r>
              <a:rPr sz="3200"/>
              <a:t>正文级别 5</a:t>
            </a:r>
          </a:p>
        </p:txBody>
      </p:sp>
      <p:grpSp>
        <p:nvGrpSpPr>
          <p:cNvPr id="4" name="组合 3"/>
          <p:cNvGrpSpPr/>
          <p:nvPr userDrawn="1"/>
        </p:nvGrpSpPr>
        <p:grpSpPr>
          <a:xfrm>
            <a:off x="7864747" y="126477"/>
            <a:ext cx="1135204" cy="341359"/>
            <a:chOff x="468128" y="370735"/>
            <a:chExt cx="1135204" cy="341359"/>
          </a:xfrm>
        </p:grpSpPr>
        <p:pic>
          <p:nvPicPr>
            <p:cNvPr id="5" name="图片 4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9670" y="370735"/>
              <a:ext cx="490406" cy="177473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8128" y="558194"/>
              <a:ext cx="1135204" cy="153900"/>
            </a:xfrm>
            <a:prstGeom prst="rect">
              <a:avLst/>
            </a:prstGeom>
          </p:spPr>
        </p:pic>
      </p:grp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>
            <a:spLocks noGrp="1"/>
          </p:cNvSpPr>
          <p:nvPr>
            <p:ph type="title" hasCustomPrompt="1"/>
          </p:nvPr>
        </p:nvSpPr>
        <p:spPr>
          <a:xfrm>
            <a:off x="630237" y="273050"/>
            <a:ext cx="7886701" cy="995363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400"/>
              <a:t>标题文本</a:t>
            </a:r>
          </a:p>
        </p:txBody>
      </p:sp>
      <p:sp>
        <p:nvSpPr>
          <p:cNvPr id="18" name="Shape 18"/>
          <p:cNvSpPr>
            <a:spLocks noGrp="1"/>
          </p:cNvSpPr>
          <p:nvPr>
            <p:ph type="body" idx="1" hasCustomPrompt="1"/>
          </p:nvPr>
        </p:nvSpPr>
        <p:spPr>
          <a:xfrm>
            <a:off x="630237" y="1260475"/>
            <a:ext cx="3868739" cy="617538"/>
          </a:xfrm>
          <a:prstGeom prst="rect">
            <a:avLst/>
          </a:prstGeom>
        </p:spPr>
        <p:txBody>
          <a:bodyPr anchor="b"/>
          <a:lstStyle>
            <a:lvl1pPr marL="0" indent="0">
              <a:spcBef>
                <a:spcPts val="500"/>
              </a:spcBef>
              <a:buSzTx/>
              <a:buNone/>
              <a:defRPr sz="2400" b="1"/>
            </a:lvl1pPr>
            <a:lvl2pPr marL="0" indent="457200">
              <a:spcBef>
                <a:spcPts val="500"/>
              </a:spcBef>
              <a:buSzTx/>
              <a:buNone/>
              <a:defRPr sz="2400" b="1"/>
            </a:lvl2pPr>
            <a:lvl3pPr marL="0" indent="914400">
              <a:spcBef>
                <a:spcPts val="500"/>
              </a:spcBef>
              <a:buSzTx/>
              <a:buNone/>
              <a:defRPr sz="2400" b="1"/>
            </a:lvl3pPr>
            <a:lvl4pPr marL="0" indent="1371600">
              <a:spcBef>
                <a:spcPts val="500"/>
              </a:spcBef>
              <a:buSzTx/>
              <a:buNone/>
              <a:defRPr sz="2400" b="1"/>
            </a:lvl4pPr>
            <a:lvl5pPr marL="0" indent="1828800">
              <a:spcBef>
                <a:spcPts val="500"/>
              </a:spcBef>
              <a:buSzTx/>
              <a:buNone/>
              <a:defRPr sz="2400" b="1"/>
            </a:lvl5pPr>
          </a:lstStyle>
          <a:p>
            <a:pPr lvl="0">
              <a:defRPr sz="1800" b="0"/>
            </a:pPr>
            <a:r>
              <a:rPr sz="2400" b="1"/>
              <a:t>正文级别 1</a:t>
            </a:r>
          </a:p>
          <a:p>
            <a:pPr lvl="1">
              <a:defRPr sz="1800" b="0"/>
            </a:pPr>
            <a:r>
              <a:rPr sz="2400" b="1"/>
              <a:t>正文级别 2</a:t>
            </a:r>
          </a:p>
          <a:p>
            <a:pPr lvl="2">
              <a:defRPr sz="1800" b="0"/>
            </a:pPr>
            <a:r>
              <a:rPr sz="2400" b="1"/>
              <a:t>正文级别 3</a:t>
            </a:r>
          </a:p>
          <a:p>
            <a:pPr lvl="3">
              <a:defRPr sz="1800" b="0"/>
            </a:pPr>
            <a:r>
              <a:rPr sz="2400" b="1"/>
              <a:t>正文级别 4</a:t>
            </a:r>
          </a:p>
          <a:p>
            <a:pPr lvl="4">
              <a:defRPr sz="1800" b="0"/>
            </a:pPr>
            <a:r>
              <a:rPr sz="2400" b="1"/>
              <a:t>正文级别 5</a:t>
            </a:r>
          </a:p>
        </p:txBody>
      </p:sp>
      <p:grpSp>
        <p:nvGrpSpPr>
          <p:cNvPr id="4" name="组合 3"/>
          <p:cNvGrpSpPr/>
          <p:nvPr userDrawn="1"/>
        </p:nvGrpSpPr>
        <p:grpSpPr>
          <a:xfrm>
            <a:off x="7864747" y="126477"/>
            <a:ext cx="1135204" cy="341359"/>
            <a:chOff x="468128" y="370735"/>
            <a:chExt cx="1135204" cy="341359"/>
          </a:xfrm>
        </p:grpSpPr>
        <p:pic>
          <p:nvPicPr>
            <p:cNvPr id="5" name="图片 4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9670" y="370735"/>
              <a:ext cx="490406" cy="177473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8128" y="558194"/>
              <a:ext cx="1135204" cy="153900"/>
            </a:xfrm>
            <a:prstGeom prst="rect">
              <a:avLst/>
            </a:prstGeom>
          </p:spPr>
        </p:pic>
      </p:grp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hape 20"/>
          <p:cNvSpPr>
            <a:spLocks noGrp="1"/>
          </p:cNvSpPr>
          <p:nvPr>
            <p:ph type="title" hasCustomPrompt="1"/>
          </p:nvPr>
        </p:nvSpPr>
        <p:spPr>
          <a:xfrm>
            <a:off x="628650" y="273050"/>
            <a:ext cx="7886700" cy="995363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400"/>
              <a:t>标题文本</a:t>
            </a:r>
          </a:p>
        </p:txBody>
      </p:sp>
      <p:grpSp>
        <p:nvGrpSpPr>
          <p:cNvPr id="3" name="组合 2"/>
          <p:cNvGrpSpPr/>
          <p:nvPr userDrawn="1"/>
        </p:nvGrpSpPr>
        <p:grpSpPr>
          <a:xfrm>
            <a:off x="7864747" y="126477"/>
            <a:ext cx="1135204" cy="341359"/>
            <a:chOff x="468128" y="370735"/>
            <a:chExt cx="1135204" cy="341359"/>
          </a:xfrm>
        </p:grpSpPr>
        <p:pic>
          <p:nvPicPr>
            <p:cNvPr id="4" name="图片 3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9670" y="370735"/>
              <a:ext cx="490406" cy="177473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8128" y="558194"/>
              <a:ext cx="1135204" cy="153900"/>
            </a:xfrm>
            <a:prstGeom prst="rect">
              <a:avLst/>
            </a:prstGeom>
          </p:spPr>
        </p:pic>
      </p:grp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Shape 23"/>
          <p:cNvSpPr>
            <a:spLocks noGrp="1"/>
          </p:cNvSpPr>
          <p:nvPr>
            <p:ph type="title" hasCustomPrompt="1"/>
          </p:nvPr>
        </p:nvSpPr>
        <p:spPr>
          <a:xfrm>
            <a:off x="630237" y="0"/>
            <a:ext cx="2949576" cy="154305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pPr lvl="0">
              <a:defRPr sz="1800"/>
            </a:pPr>
            <a:r>
              <a:rPr sz="3200"/>
              <a:t>标题文本</a:t>
            </a:r>
          </a:p>
        </p:txBody>
      </p:sp>
      <p:sp>
        <p:nvSpPr>
          <p:cNvPr id="24" name="Shape 24"/>
          <p:cNvSpPr>
            <a:spLocks noGrp="1"/>
          </p:cNvSpPr>
          <p:nvPr>
            <p:ph type="body" idx="1" hasCustomPrompt="1"/>
          </p:nvPr>
        </p:nvSpPr>
        <p:spPr>
          <a:xfrm>
            <a:off x="3887787" y="739775"/>
            <a:ext cx="4629151" cy="4391025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3200"/>
              <a:t>正文级别 1</a:t>
            </a:r>
          </a:p>
          <a:p>
            <a:pPr lvl="1">
              <a:defRPr sz="1800"/>
            </a:pPr>
            <a:r>
              <a:rPr sz="3200"/>
              <a:t>正文级别 2</a:t>
            </a:r>
          </a:p>
          <a:p>
            <a:pPr lvl="2">
              <a:defRPr sz="1800"/>
            </a:pPr>
            <a:r>
              <a:rPr sz="3200"/>
              <a:t>正文级别 3</a:t>
            </a:r>
          </a:p>
          <a:p>
            <a:pPr lvl="3">
              <a:defRPr sz="1800"/>
            </a:pPr>
            <a:r>
              <a:rPr sz="3200"/>
              <a:t>正文级别 4</a:t>
            </a:r>
          </a:p>
          <a:p>
            <a:pPr lvl="4">
              <a:defRPr sz="1800"/>
            </a:pPr>
            <a:r>
              <a:rPr sz="3200"/>
              <a:t>正文级别 5</a:t>
            </a:r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hape 26"/>
          <p:cNvSpPr>
            <a:spLocks noGrp="1"/>
          </p:cNvSpPr>
          <p:nvPr>
            <p:ph type="title" hasCustomPrompt="1"/>
          </p:nvPr>
        </p:nvSpPr>
        <p:spPr>
          <a:xfrm>
            <a:off x="630237" y="0"/>
            <a:ext cx="2949576" cy="154305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pPr lvl="0">
              <a:defRPr sz="1800"/>
            </a:pPr>
            <a:r>
              <a:rPr sz="3200"/>
              <a:t>标题文本</a:t>
            </a:r>
          </a:p>
        </p:txBody>
      </p:sp>
      <p:sp>
        <p:nvSpPr>
          <p:cNvPr id="27" name="Shape 27"/>
          <p:cNvSpPr>
            <a:spLocks noGrp="1"/>
          </p:cNvSpPr>
          <p:nvPr>
            <p:ph type="body" idx="1" hasCustomPrompt="1"/>
          </p:nvPr>
        </p:nvSpPr>
        <p:spPr>
          <a:xfrm>
            <a:off x="630237" y="1543050"/>
            <a:ext cx="2949576" cy="358775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300"/>
              </a:spcBef>
              <a:buSzTx/>
              <a:buNone/>
              <a:defRPr sz="1600"/>
            </a:lvl1pPr>
            <a:lvl2pPr marL="0" indent="457200">
              <a:spcBef>
                <a:spcPts val="300"/>
              </a:spcBef>
              <a:buSzTx/>
              <a:buNone/>
              <a:defRPr sz="1600"/>
            </a:lvl2pPr>
            <a:lvl3pPr marL="0" indent="914400">
              <a:spcBef>
                <a:spcPts val="300"/>
              </a:spcBef>
              <a:buSzTx/>
              <a:buNone/>
              <a:defRPr sz="1600"/>
            </a:lvl3pPr>
            <a:lvl4pPr marL="0" indent="1371600">
              <a:spcBef>
                <a:spcPts val="300"/>
              </a:spcBef>
              <a:buSzTx/>
              <a:buNone/>
              <a:defRPr sz="1600"/>
            </a:lvl4pPr>
            <a:lvl5pPr marL="0" indent="1828800">
              <a:spcBef>
                <a:spcPts val="300"/>
              </a:spcBef>
              <a:buSzTx/>
              <a:buNone/>
              <a:defRPr sz="1600"/>
            </a:lvl5pPr>
          </a:lstStyle>
          <a:p>
            <a:pPr lvl="0">
              <a:defRPr sz="1800"/>
            </a:pPr>
            <a:r>
              <a:rPr sz="1600"/>
              <a:t>正文级别 1</a:t>
            </a:r>
          </a:p>
          <a:p>
            <a:pPr lvl="1">
              <a:defRPr sz="1800"/>
            </a:pPr>
            <a:r>
              <a:rPr sz="1600"/>
              <a:t>正文级别 2</a:t>
            </a:r>
          </a:p>
          <a:p>
            <a:pPr lvl="2">
              <a:defRPr sz="1800"/>
            </a:pPr>
            <a:r>
              <a:rPr sz="1600"/>
              <a:t>正文级别 3</a:t>
            </a:r>
          </a:p>
          <a:p>
            <a:pPr lvl="3">
              <a:defRPr sz="1800"/>
            </a:pPr>
            <a:r>
              <a:rPr sz="1600"/>
              <a:t>正文级别 4</a:t>
            </a:r>
          </a:p>
          <a:p>
            <a:pPr lvl="4">
              <a:defRPr sz="1800"/>
            </a:pPr>
            <a:r>
              <a:rPr sz="1600"/>
              <a:t>正文级别 5</a:t>
            </a:r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>
            <a:spLocks noGrp="1"/>
          </p:cNvSpPr>
          <p:nvPr>
            <p:ph type="title"/>
          </p:nvPr>
        </p:nvSpPr>
        <p:spPr>
          <a:xfrm>
            <a:off x="628650" y="273050"/>
            <a:ext cx="7886700" cy="1095375"/>
          </a:xfrm>
          <a:prstGeom prst="rect">
            <a:avLst/>
          </a:prstGeom>
          <a:ln w="12700">
            <a:miter lim="400000"/>
          </a:ln>
        </p:spPr>
        <p:txBody>
          <a:bodyPr lIns="45719" rIns="45719"/>
          <a:lstStyle/>
          <a:p>
            <a:pPr lvl="0">
              <a:defRPr sz="1800"/>
            </a:pPr>
            <a:r>
              <a:rPr sz="4400"/>
              <a:t>标题文本</a:t>
            </a:r>
          </a:p>
        </p:txBody>
      </p:sp>
      <p:sp>
        <p:nvSpPr>
          <p:cNvPr id="3" name="Shape 3"/>
          <p:cNvSpPr>
            <a:spLocks noGrp="1"/>
          </p:cNvSpPr>
          <p:nvPr>
            <p:ph type="body" idx="1"/>
          </p:nvPr>
        </p:nvSpPr>
        <p:spPr>
          <a:xfrm>
            <a:off x="628650" y="1368425"/>
            <a:ext cx="7886700" cy="3762375"/>
          </a:xfrm>
          <a:prstGeom prst="rect">
            <a:avLst/>
          </a:prstGeom>
          <a:ln w="12700">
            <a:miter lim="400000"/>
          </a:ln>
        </p:spPr>
        <p:txBody>
          <a:bodyPr lIns="45719" rIns="45719"/>
          <a:lstStyle/>
          <a:p>
            <a:pPr lvl="0">
              <a:defRPr sz="1800"/>
            </a:pPr>
            <a:r>
              <a:rPr sz="3200"/>
              <a:t>正文级别 1</a:t>
            </a:r>
          </a:p>
          <a:p>
            <a:pPr lvl="1">
              <a:defRPr sz="1800"/>
            </a:pPr>
            <a:r>
              <a:rPr sz="3200"/>
              <a:t>正文级别 2</a:t>
            </a:r>
          </a:p>
          <a:p>
            <a:pPr lvl="2">
              <a:defRPr sz="1800"/>
            </a:pPr>
            <a:r>
              <a:rPr sz="3200"/>
              <a:t>正文级别 3</a:t>
            </a:r>
          </a:p>
          <a:p>
            <a:pPr lvl="3">
              <a:defRPr sz="1800"/>
            </a:pPr>
            <a:r>
              <a:rPr sz="3200"/>
              <a:t>正文级别 4</a:t>
            </a:r>
          </a:p>
          <a:p>
            <a:pPr lvl="4">
              <a:defRPr sz="1800"/>
            </a:pPr>
            <a:r>
              <a:rPr sz="3200"/>
              <a:t>正文级别 5</a:t>
            </a:r>
          </a:p>
        </p:txBody>
      </p:sp>
      <p:grpSp>
        <p:nvGrpSpPr>
          <p:cNvPr id="7" name="组合 6"/>
          <p:cNvGrpSpPr/>
          <p:nvPr userDrawn="1"/>
        </p:nvGrpSpPr>
        <p:grpSpPr>
          <a:xfrm>
            <a:off x="7450969" y="126477"/>
            <a:ext cx="1433080" cy="430931"/>
            <a:chOff x="468128" y="370735"/>
            <a:chExt cx="1135204" cy="341359"/>
          </a:xfrm>
        </p:grpSpPr>
        <p:pic>
          <p:nvPicPr>
            <p:cNvPr id="8" name="图片 7"/>
            <p:cNvPicPr>
              <a:picLocks noChangeAspect="1"/>
            </p:cNvPicPr>
            <p:nvPr userDrawn="1"/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9670" y="370735"/>
              <a:ext cx="490406" cy="177473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 userDrawn="1"/>
          </p:nvPicPr>
          <p:blipFill>
            <a:blip r:embed="rId1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8128" y="558194"/>
              <a:ext cx="1135204" cy="153900"/>
            </a:xfrm>
            <a:prstGeom prst="rect">
              <a:avLst/>
            </a:prstGeom>
          </p:spPr>
        </p:pic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med"/>
  <p:txStyles>
    <p:titleStyle>
      <a:lvl1pPr algn="ctr">
        <a:defRPr sz="44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1pPr>
      <a:lvl2pPr algn="ctr">
        <a:defRPr sz="44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2pPr>
      <a:lvl3pPr algn="ctr">
        <a:defRPr sz="44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3pPr>
      <a:lvl4pPr algn="ctr">
        <a:defRPr sz="44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4pPr>
      <a:lvl5pPr algn="ctr">
        <a:defRPr sz="44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5pPr>
      <a:lvl6pPr indent="457200" algn="ctr">
        <a:defRPr sz="44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6pPr>
      <a:lvl7pPr indent="914400" algn="ctr">
        <a:defRPr sz="44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7pPr>
      <a:lvl8pPr indent="1371600" algn="ctr">
        <a:defRPr sz="44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8pPr>
      <a:lvl9pPr indent="1828800" algn="ctr">
        <a:defRPr sz="44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9pPr>
    </p:titleStyle>
    <p:bodyStyle>
      <a:lvl1pPr marL="342900" indent="-342900">
        <a:spcBef>
          <a:spcPts val="700"/>
        </a:spcBef>
        <a:buSzPct val="100000"/>
        <a:buChar char="•"/>
        <a:defRPr sz="32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1pPr>
      <a:lvl2pPr marL="783590" indent="-326390">
        <a:spcBef>
          <a:spcPts val="700"/>
        </a:spcBef>
        <a:buSzPct val="100000"/>
        <a:buChar char="–"/>
        <a:defRPr sz="32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2pPr>
      <a:lvl3pPr marL="1219200" indent="-304800">
        <a:spcBef>
          <a:spcPts val="700"/>
        </a:spcBef>
        <a:buSzPct val="100000"/>
        <a:buChar char="•"/>
        <a:defRPr sz="32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3pPr>
      <a:lvl4pPr marL="1737360" indent="-365760">
        <a:spcBef>
          <a:spcPts val="700"/>
        </a:spcBef>
        <a:buSzPct val="100000"/>
        <a:buChar char="–"/>
        <a:defRPr sz="32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4pPr>
      <a:lvl5pPr marL="2194560" indent="-365760">
        <a:spcBef>
          <a:spcPts val="700"/>
        </a:spcBef>
        <a:buSzPct val="100000"/>
        <a:buChar char="»"/>
        <a:defRPr sz="32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5pPr>
      <a:lvl6pPr marL="2692400" indent="-406400">
        <a:spcBef>
          <a:spcPts val="700"/>
        </a:spcBef>
        <a:buSzPct val="100000"/>
        <a:buChar char="•"/>
        <a:defRPr sz="32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6pPr>
      <a:lvl7pPr marL="3149600" indent="-406400">
        <a:spcBef>
          <a:spcPts val="700"/>
        </a:spcBef>
        <a:buSzPct val="100000"/>
        <a:buChar char="•"/>
        <a:defRPr sz="32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7pPr>
      <a:lvl8pPr marL="3606800" indent="-406400">
        <a:spcBef>
          <a:spcPts val="700"/>
        </a:spcBef>
        <a:buSzPct val="100000"/>
        <a:buChar char="•"/>
        <a:defRPr sz="32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8pPr>
      <a:lvl9pPr marL="4064000" indent="-406400">
        <a:spcBef>
          <a:spcPts val="700"/>
        </a:spcBef>
        <a:buSzPct val="100000"/>
        <a:buChar char="•"/>
        <a:defRPr sz="32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9pPr>
    </p:bodyStyle>
    <p:otherStyle>
      <a:lvl1pPr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706020202030204"/>
        </a:defRPr>
      </a:lvl1pPr>
      <a:lvl2pPr indent="4572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706020202030204"/>
        </a:defRPr>
      </a:lvl2pPr>
      <a:lvl3pPr indent="9144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706020202030204"/>
        </a:defRPr>
      </a:lvl3pPr>
      <a:lvl4pPr indent="13716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706020202030204"/>
        </a:defRPr>
      </a:lvl4pPr>
      <a:lvl5pPr indent="18288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706020202030204"/>
        </a:defRPr>
      </a:lvl5pPr>
      <a:lvl6pPr indent="22860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706020202030204"/>
        </a:defRPr>
      </a:lvl6pPr>
      <a:lvl7pPr indent="27432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706020202030204"/>
        </a:defRPr>
      </a:lvl7pPr>
      <a:lvl8pPr indent="32004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706020202030204"/>
        </a:defRPr>
      </a:lvl8pPr>
      <a:lvl9pPr indent="36576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706020202030204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02-12-19-15-28-21.swf" TargetMode="External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oleObject" Target="../embeddings/oleObject2.bin"/><Relationship Id="rId7" Type="http://schemas.openxmlformats.org/officeDocument/2006/relationships/image" Target="../media/image18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17.wmf"/><Relationship Id="rId5" Type="http://schemas.openxmlformats.org/officeDocument/2006/relationships/oleObject" Target="../embeddings/oleObject3.bin"/><Relationship Id="rId4" Type="http://schemas.openxmlformats.org/officeDocument/2006/relationships/image" Target="../media/image16.wm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5" Type="http://schemas.openxmlformats.org/officeDocument/2006/relationships/image" Target="../media/image21.jpg"/><Relationship Id="rId4" Type="http://schemas.openxmlformats.org/officeDocument/2006/relationships/image" Target="../media/image20.wm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7" Type="http://schemas.openxmlformats.org/officeDocument/2006/relationships/image" Target="../media/image24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23.wmf"/><Relationship Id="rId5" Type="http://schemas.openxmlformats.org/officeDocument/2006/relationships/oleObject" Target="../embeddings/oleObject6.bin"/><Relationship Id="rId4" Type="http://schemas.openxmlformats.org/officeDocument/2006/relationships/image" Target="../media/image22.wm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11.wmf"/><Relationship Id="rId4" Type="http://schemas.openxmlformats.org/officeDocument/2006/relationships/oleObject" Target="../embeddings/oleObject1.bin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02-12-19-15-28-21.swf" TargetMode="External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5" Type="http://schemas.microsoft.com/office/2007/relationships/hdphoto" Target="../media/hdphoto2.wdp"/><Relationship Id="rId4" Type="http://schemas.openxmlformats.org/officeDocument/2006/relationships/image" Target="../media/image1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332747" y="1934396"/>
            <a:ext cx="1829733" cy="46166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</a:t>
            </a: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物理</a:t>
            </a:r>
            <a:endParaRPr kumimoji="0" lang="zh-CN" altLang="en-US" sz="2400" b="1" i="0" u="none" strike="noStrike" cap="none" spc="0" normalizeH="0" dirty="0">
              <a:ln>
                <a:noFill/>
              </a:ln>
              <a:solidFill>
                <a:schemeClr val="bg1"/>
              </a:solidFill>
              <a:effectLst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Arial" panose="020B0706020202030204"/>
            </a:endParaRPr>
          </a:p>
        </p:txBody>
      </p:sp>
      <p:sp>
        <p:nvSpPr>
          <p:cNvPr id="40" name="Shape 40"/>
          <p:cNvSpPr/>
          <p:nvPr/>
        </p:nvSpPr>
        <p:spPr>
          <a:xfrm>
            <a:off x="4780731" y="2192826"/>
            <a:ext cx="2553751" cy="502702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>
              <a:defRPr sz="3600">
                <a:solidFill>
                  <a:srgbClr val="B61C22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lang="zh-CN" altLang="en-US" sz="4000" baseline="-250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第六章  第</a:t>
            </a:r>
            <a:r>
              <a:rPr lang="en-US" altLang="zh-CN" sz="4000" baseline="-250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4000" baseline="-250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节</a:t>
            </a:r>
            <a:endParaRPr lang="zh-CN" sz="4000" baseline="-250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Shape 40"/>
          <p:cNvSpPr/>
          <p:nvPr/>
        </p:nvSpPr>
        <p:spPr>
          <a:xfrm>
            <a:off x="3897086" y="769949"/>
            <a:ext cx="4321043" cy="830997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>
              <a:defRPr sz="3600">
                <a:solidFill>
                  <a:srgbClr val="B61C22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lang="zh-CN" altLang="en-US" sz="7200" b="1" baseline="-25000" dirty="0">
                <a:solidFill>
                  <a:srgbClr val="007E27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教科</a:t>
            </a:r>
            <a:r>
              <a:rPr lang="zh-CN" altLang="en-US" sz="7200" b="1" baseline="-25000" dirty="0" smtClean="0">
                <a:solidFill>
                  <a:srgbClr val="007E27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版  物理</a:t>
            </a:r>
            <a:r>
              <a:rPr lang="zh-CN" altLang="en-US" sz="2400" b="1" baseline="-25000" dirty="0" smtClean="0">
                <a:solidFill>
                  <a:srgbClr val="007E27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（初中）</a:t>
            </a:r>
            <a:endParaRPr lang="zh-CN" sz="2400" b="1" baseline="-25000" dirty="0">
              <a:solidFill>
                <a:srgbClr val="007E27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6" name="Shape 40"/>
          <p:cNvSpPr/>
          <p:nvPr/>
        </p:nvSpPr>
        <p:spPr>
          <a:xfrm>
            <a:off x="4912533" y="2884186"/>
            <a:ext cx="2290148" cy="830997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>
              <a:defRPr sz="3600">
                <a:solidFill>
                  <a:srgbClr val="B61C22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lang="zh-CN" altLang="en-US" sz="7200" baseline="-250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电功率</a:t>
            </a:r>
            <a:endParaRPr lang="zh-CN" sz="7200" baseline="-250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7314" y="203839"/>
            <a:ext cx="1530566" cy="307775"/>
          </a:xfrm>
          <a:prstGeom prst="rect">
            <a:avLst/>
          </a:prstGeom>
          <a:solidFill>
            <a:srgbClr val="007E27"/>
          </a:solidFill>
          <a:ln w="12700" cap="flat">
            <a:noFill/>
            <a:prstDash val="solid"/>
            <a:miter lim="800000"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  <a:softEdge rad="19050"/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dist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400" b="1" u="none" strike="noStrike" cap="none" spc="0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腾祥范笑歌楷书简繁合集" panose="01010104010101010101" pitchFamily="2" charset="-122"/>
                <a:ea typeface="腾祥范笑歌楷书简繁合集" panose="01010104010101010101" pitchFamily="2" charset="-122"/>
                <a:cs typeface="微软雅黑" panose="020B0502040204020203" charset="-122"/>
                <a:sym typeface="微软雅黑" panose="020B0502040204020203" charset="-122"/>
              </a:rPr>
              <a:t>同步</a:t>
            </a:r>
            <a:r>
              <a:rPr kumimoji="0" lang="zh-CN" altLang="en-US" sz="1400" b="1" u="none" strike="noStrike" cap="none" spc="0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腾祥范笑歌楷书简繁合集" panose="01010104010101010101" pitchFamily="2" charset="-122"/>
                <a:ea typeface="腾祥范笑歌楷书简繁合集" panose="01010104010101010101" pitchFamily="2" charset="-122"/>
                <a:cs typeface="微软雅黑" panose="020B0502040204020203" charset="-122"/>
                <a:sym typeface="微软雅黑" panose="020B0502040204020203" charset="-122"/>
              </a:rPr>
              <a:t>精品课堂</a:t>
            </a:r>
            <a:endParaRPr kumimoji="0" lang="zh-CN" altLang="en-US" sz="1400" b="1" u="none" strike="noStrike" cap="none" spc="0" normalizeH="0" baseline="0" dirty="0">
              <a:ln>
                <a:noFill/>
              </a:ln>
              <a:solidFill>
                <a:schemeClr val="bg1"/>
              </a:solidFill>
              <a:effectLst/>
              <a:uFillTx/>
              <a:latin typeface="腾祥范笑歌楷书简繁合集" panose="01010104010101010101" pitchFamily="2" charset="-122"/>
              <a:ea typeface="腾祥范笑歌楷书简繁合集" panose="01010104010101010101" pitchFamily="2" charset="-122"/>
              <a:cs typeface="微软雅黑" panose="020B0502040204020203" charset="-122"/>
              <a:sym typeface="微软雅黑" panose="020B0502040204020203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303017" y="1813347"/>
            <a:ext cx="1246493" cy="36933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itchFamily="34" charset="-122"/>
                <a:ea typeface="微软雅黑" pitchFamily="34" charset="-122"/>
                <a:sym typeface="Arial" panose="020B0706020202030204"/>
              </a:rPr>
              <a:t>（九年级）</a:t>
            </a:r>
            <a:endParaRPr kumimoji="0" lang="zh-CN" altLang="en-US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itchFamily="34" charset="-122"/>
              <a:ea typeface="微软雅黑" pitchFamily="34" charset="-122"/>
              <a:sym typeface="Arial" panose="020B0706020202030204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693" y="764897"/>
            <a:ext cx="3592864" cy="3590100"/>
          </a:xfrm>
          <a:prstGeom prst="rect">
            <a:avLst/>
          </a:prstGeom>
          <a:effectLst>
            <a:glow rad="63500">
              <a:schemeClr val="accent3">
                <a:satMod val="175000"/>
                <a:alpha val="40000"/>
              </a:schemeClr>
            </a:glow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ransition spd="med" advClick="0" advTm="2000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18">
            <a:hlinkClick r:id="rId3" action="ppaction://hlinkfile"/>
          </p:cNvPr>
          <p:cNvSpPr txBox="1">
            <a:spLocks noChangeArrowheads="1"/>
          </p:cNvSpPr>
          <p:nvPr/>
        </p:nvSpPr>
        <p:spPr bwMode="auto">
          <a:xfrm>
            <a:off x="342723" y="334172"/>
            <a:ext cx="180294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实验方法：</a:t>
            </a:r>
            <a:endParaRPr lang="zh-CN" altLang="en-US" sz="24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Text Box 7"/>
          <p:cNvSpPr txBox="1">
            <a:spLocks noChangeArrowheads="1"/>
          </p:cNvSpPr>
          <p:nvPr/>
        </p:nvSpPr>
        <p:spPr bwMode="auto">
          <a:xfrm>
            <a:off x="323308" y="795837"/>
            <a:ext cx="777692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algn="l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algn="l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algn="l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algn="l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algn="l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buFont typeface="Arial" pitchFamily="34" charset="0"/>
              <a:buNone/>
            </a:pP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）转化法：比较电功率的大小转化为灯泡亮度的比较</a:t>
            </a:r>
            <a:endParaRPr lang="zh-CN" altLang="zh-CN" sz="2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Text Box 7"/>
          <p:cNvSpPr txBox="1">
            <a:spLocks noChangeArrowheads="1"/>
          </p:cNvSpPr>
          <p:nvPr/>
        </p:nvSpPr>
        <p:spPr bwMode="auto">
          <a:xfrm>
            <a:off x="342723" y="1257503"/>
            <a:ext cx="7776928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algn="l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algn="l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algn="l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algn="l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algn="l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ct val="150000"/>
              </a:lnSpc>
              <a:buFont typeface="Arial" pitchFamily="34" charset="0"/>
              <a:buNone/>
            </a:pP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）控制变量法：</a:t>
            </a:r>
            <a:endParaRPr lang="en-US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Font typeface="Arial" pitchFamily="34" charset="0"/>
              <a:buNone/>
            </a:pPr>
            <a:r>
              <a:rPr lang="zh-CN" altLang="zh-CN" sz="2400" dirty="0" smtClean="0"/>
              <a:t> </a:t>
            </a:r>
            <a:r>
              <a:rPr lang="en-US" altLang="zh-CN" sz="2400" dirty="0" smtClean="0"/>
              <a:t>    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①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电流一定，探究电功率和电压的关系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</a:t>
            </a:r>
          </a:p>
          <a:p>
            <a:pPr>
              <a:lnSpc>
                <a:spcPct val="150000"/>
              </a:lnSpc>
              <a:buFont typeface="Arial" pitchFamily="34" charset="0"/>
              <a:buNone/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②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电压一定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，探究电功率和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电流的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关系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 </a:t>
            </a:r>
            <a:endParaRPr lang="zh-CN" altLang="zh-CN" sz="2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Text Box 18">
            <a:hlinkClick r:id="rId3" action="ppaction://hlinkfile"/>
          </p:cNvPr>
          <p:cNvSpPr txBox="1">
            <a:spLocks noChangeArrowheads="1"/>
          </p:cNvSpPr>
          <p:nvPr/>
        </p:nvSpPr>
        <p:spPr bwMode="auto">
          <a:xfrm>
            <a:off x="382355" y="3048703"/>
            <a:ext cx="180294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实验器材：</a:t>
            </a:r>
            <a:endParaRPr lang="zh-CN" altLang="en-US" sz="24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Text Box 18">
            <a:hlinkClick r:id="rId3" action="ppaction://hlinkfile"/>
          </p:cNvPr>
          <p:cNvSpPr txBox="1">
            <a:spLocks noChangeArrowheads="1"/>
          </p:cNvSpPr>
          <p:nvPr/>
        </p:nvSpPr>
        <p:spPr bwMode="auto">
          <a:xfrm>
            <a:off x="755253" y="3583467"/>
            <a:ext cx="7539629" cy="1135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2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2.5V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sz="2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3.8V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小灯泡各一只 ；   电压表、电流表各一只 ；电池</a:t>
            </a:r>
            <a:r>
              <a:rPr lang="en-US" altLang="zh-CN" sz="2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节；开关一个；导线若干</a:t>
            </a:r>
            <a:endParaRPr lang="zh-CN" altLang="en-US" sz="24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38309026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1515" y="4690652"/>
            <a:ext cx="736376" cy="359227"/>
          </a:xfrm>
          <a:prstGeom prst="rect">
            <a:avLst/>
          </a:prstGeom>
        </p:spPr>
      </p:pic>
      <p:sp>
        <p:nvSpPr>
          <p:cNvPr id="11" name="标题 80897"/>
          <p:cNvSpPr txBox="1">
            <a:spLocks noChangeArrowheads="1"/>
          </p:cNvSpPr>
          <p:nvPr/>
        </p:nvSpPr>
        <p:spPr>
          <a:xfrm>
            <a:off x="328189" y="324684"/>
            <a:ext cx="4135170" cy="399593"/>
          </a:xfrm>
          <a:prstGeom prst="rect">
            <a:avLst/>
          </a:prstGeom>
        </p:spPr>
        <p:txBody>
          <a:bodyPr>
            <a:normAutofit fontScale="90000" lnSpcReduction="10000"/>
          </a:bodyPr>
          <a:lstStyle>
            <a:lvl1pPr algn="ctr">
              <a:defRPr sz="4400">
                <a:latin typeface="Arial" panose="020B0706020202030204"/>
                <a:ea typeface="Arial" panose="020B0706020202030204"/>
                <a:cs typeface="Arial" panose="020B0706020202030204"/>
                <a:sym typeface="Arial" panose="020B0706020202030204"/>
              </a:defRPr>
            </a:lvl1pPr>
            <a:lvl2pPr algn="ctr">
              <a:defRPr sz="4400">
                <a:latin typeface="Arial" panose="020B0706020202030204"/>
                <a:ea typeface="Arial" panose="020B0706020202030204"/>
                <a:cs typeface="Arial" panose="020B0706020202030204"/>
                <a:sym typeface="Arial" panose="020B0706020202030204"/>
              </a:defRPr>
            </a:lvl2pPr>
            <a:lvl3pPr algn="ctr">
              <a:defRPr sz="4400">
                <a:latin typeface="Arial" panose="020B0706020202030204"/>
                <a:ea typeface="Arial" panose="020B0706020202030204"/>
                <a:cs typeface="Arial" panose="020B0706020202030204"/>
                <a:sym typeface="Arial" panose="020B0706020202030204"/>
              </a:defRPr>
            </a:lvl3pPr>
            <a:lvl4pPr algn="ctr">
              <a:defRPr sz="4400">
                <a:latin typeface="Arial" panose="020B0706020202030204"/>
                <a:ea typeface="Arial" panose="020B0706020202030204"/>
                <a:cs typeface="Arial" panose="020B0706020202030204"/>
                <a:sym typeface="Arial" panose="020B0706020202030204"/>
              </a:defRPr>
            </a:lvl4pPr>
            <a:lvl5pPr algn="ctr">
              <a:defRPr sz="4400">
                <a:latin typeface="Arial" panose="020B0706020202030204"/>
                <a:ea typeface="Arial" panose="020B0706020202030204"/>
                <a:cs typeface="Arial" panose="020B0706020202030204"/>
                <a:sym typeface="Arial" panose="020B0706020202030204"/>
              </a:defRPr>
            </a:lvl5pPr>
            <a:lvl6pPr indent="457200" algn="ctr">
              <a:defRPr sz="4400">
                <a:latin typeface="Arial" panose="020B0706020202030204"/>
                <a:ea typeface="Arial" panose="020B0706020202030204"/>
                <a:cs typeface="Arial" panose="020B0706020202030204"/>
                <a:sym typeface="Arial" panose="020B0706020202030204"/>
              </a:defRPr>
            </a:lvl6pPr>
            <a:lvl7pPr indent="914400" algn="ctr">
              <a:defRPr sz="4400">
                <a:latin typeface="Arial" panose="020B0706020202030204"/>
                <a:ea typeface="Arial" panose="020B0706020202030204"/>
                <a:cs typeface="Arial" panose="020B0706020202030204"/>
                <a:sym typeface="Arial" panose="020B0706020202030204"/>
              </a:defRPr>
            </a:lvl7pPr>
            <a:lvl8pPr indent="1371600" algn="ctr">
              <a:defRPr sz="4400">
                <a:latin typeface="Arial" panose="020B0706020202030204"/>
                <a:ea typeface="Arial" panose="020B0706020202030204"/>
                <a:cs typeface="Arial" panose="020B0706020202030204"/>
                <a:sym typeface="Arial" panose="020B0706020202030204"/>
              </a:defRPr>
            </a:lvl8pPr>
            <a:lvl9pPr indent="1828800" algn="ctr">
              <a:defRPr sz="4400">
                <a:latin typeface="Arial" panose="020B0706020202030204"/>
                <a:ea typeface="Arial" panose="020B0706020202030204"/>
                <a:cs typeface="Arial" panose="020B0706020202030204"/>
                <a:sym typeface="Arial" panose="020B0706020202030204"/>
              </a:defRPr>
            </a:lvl9pPr>
          </a:lstStyle>
          <a:p>
            <a:pPr algn="l"/>
            <a:r>
              <a:rPr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探究</a:t>
            </a:r>
            <a:r>
              <a:rPr lang="en-US" altLang="zh-CN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1 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电功率跟电压的关系</a:t>
            </a:r>
          </a:p>
        </p:txBody>
      </p:sp>
      <p:sp>
        <p:nvSpPr>
          <p:cNvPr id="12" name="Rectangle 2"/>
          <p:cNvSpPr>
            <a:spLocks noChangeArrowheads="1"/>
          </p:cNvSpPr>
          <p:nvPr/>
        </p:nvSpPr>
        <p:spPr bwMode="auto">
          <a:xfrm>
            <a:off x="328189" y="2497431"/>
            <a:ext cx="4596896" cy="2418013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>
            <a:no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实验步骤：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将</a:t>
            </a:r>
            <a:r>
              <a:rPr lang="zh-CN" altLang="en-US" sz="2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小灯泡</a:t>
            </a:r>
            <a:r>
              <a:rPr lang="en-US" altLang="zh-CN" sz="2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L</a:t>
            </a:r>
            <a:r>
              <a:rPr lang="en-US" altLang="zh-CN" sz="2400" baseline="-250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en-US" altLang="zh-CN" sz="2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2.5V 0.3A”</a:t>
            </a:r>
            <a:r>
              <a:rPr lang="zh-CN" altLang="en-US" sz="2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和</a:t>
            </a:r>
            <a:r>
              <a:rPr lang="en-US" altLang="zh-CN" sz="2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L</a:t>
            </a:r>
            <a:r>
              <a:rPr lang="en-US" altLang="zh-CN" sz="2400" baseline="-250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en-US" altLang="zh-CN" sz="2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3.8V 0.3A</a:t>
            </a:r>
            <a:r>
              <a:rPr lang="en-US" altLang="zh-CN" sz="2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 串联</a:t>
            </a:r>
            <a:r>
              <a:rPr lang="zh-CN" altLang="en-US" sz="2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起来，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按图连接电路。闭合开关观察亮度，记录电压表的示数。</a:t>
            </a:r>
            <a:endParaRPr lang="zh-CN" altLang="en-US" sz="24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标题 80897"/>
          <p:cNvSpPr txBox="1">
            <a:spLocks noChangeArrowheads="1"/>
          </p:cNvSpPr>
          <p:nvPr/>
        </p:nvSpPr>
        <p:spPr>
          <a:xfrm>
            <a:off x="328189" y="795108"/>
            <a:ext cx="1094714" cy="399593"/>
          </a:xfrm>
          <a:prstGeom prst="rect">
            <a:avLst/>
          </a:prstGeom>
        </p:spPr>
        <p:txBody>
          <a:bodyPr>
            <a:normAutofit fontScale="90000" lnSpcReduction="10000"/>
          </a:bodyPr>
          <a:lstStyle>
            <a:lvl1pPr algn="ctr">
              <a:defRPr sz="4400">
                <a:latin typeface="Arial" panose="020B0706020202030204"/>
                <a:ea typeface="Arial" panose="020B0706020202030204"/>
                <a:cs typeface="Arial" panose="020B0706020202030204"/>
                <a:sym typeface="Arial" panose="020B0706020202030204"/>
              </a:defRPr>
            </a:lvl1pPr>
            <a:lvl2pPr algn="ctr">
              <a:defRPr sz="4400">
                <a:latin typeface="Arial" panose="020B0706020202030204"/>
                <a:ea typeface="Arial" panose="020B0706020202030204"/>
                <a:cs typeface="Arial" panose="020B0706020202030204"/>
                <a:sym typeface="Arial" panose="020B0706020202030204"/>
              </a:defRPr>
            </a:lvl2pPr>
            <a:lvl3pPr algn="ctr">
              <a:defRPr sz="4400">
                <a:latin typeface="Arial" panose="020B0706020202030204"/>
                <a:ea typeface="Arial" panose="020B0706020202030204"/>
                <a:cs typeface="Arial" panose="020B0706020202030204"/>
                <a:sym typeface="Arial" panose="020B0706020202030204"/>
              </a:defRPr>
            </a:lvl3pPr>
            <a:lvl4pPr algn="ctr">
              <a:defRPr sz="4400">
                <a:latin typeface="Arial" panose="020B0706020202030204"/>
                <a:ea typeface="Arial" panose="020B0706020202030204"/>
                <a:cs typeface="Arial" panose="020B0706020202030204"/>
                <a:sym typeface="Arial" panose="020B0706020202030204"/>
              </a:defRPr>
            </a:lvl4pPr>
            <a:lvl5pPr algn="ctr">
              <a:defRPr sz="4400">
                <a:latin typeface="Arial" panose="020B0706020202030204"/>
                <a:ea typeface="Arial" panose="020B0706020202030204"/>
                <a:cs typeface="Arial" panose="020B0706020202030204"/>
                <a:sym typeface="Arial" panose="020B0706020202030204"/>
              </a:defRPr>
            </a:lvl5pPr>
            <a:lvl6pPr indent="457200" algn="ctr">
              <a:defRPr sz="4400">
                <a:latin typeface="Arial" panose="020B0706020202030204"/>
                <a:ea typeface="Arial" panose="020B0706020202030204"/>
                <a:cs typeface="Arial" panose="020B0706020202030204"/>
                <a:sym typeface="Arial" panose="020B0706020202030204"/>
              </a:defRPr>
            </a:lvl6pPr>
            <a:lvl7pPr indent="914400" algn="ctr">
              <a:defRPr sz="4400">
                <a:latin typeface="Arial" panose="020B0706020202030204"/>
                <a:ea typeface="Arial" panose="020B0706020202030204"/>
                <a:cs typeface="Arial" panose="020B0706020202030204"/>
                <a:sym typeface="Arial" panose="020B0706020202030204"/>
              </a:defRPr>
            </a:lvl7pPr>
            <a:lvl8pPr indent="1371600" algn="ctr">
              <a:defRPr sz="4400">
                <a:latin typeface="Arial" panose="020B0706020202030204"/>
                <a:ea typeface="Arial" panose="020B0706020202030204"/>
                <a:cs typeface="Arial" panose="020B0706020202030204"/>
                <a:sym typeface="Arial" panose="020B0706020202030204"/>
              </a:defRPr>
            </a:lvl8pPr>
            <a:lvl9pPr indent="1828800" algn="ctr">
              <a:defRPr sz="4400">
                <a:latin typeface="Arial" panose="020B0706020202030204"/>
                <a:ea typeface="Arial" panose="020B0706020202030204"/>
                <a:cs typeface="Arial" panose="020B0706020202030204"/>
                <a:sym typeface="Arial" panose="020B0706020202030204"/>
              </a:defRPr>
            </a:lvl9pPr>
          </a:lstStyle>
          <a:p>
            <a:pPr algn="l"/>
            <a:r>
              <a:rPr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电路图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5060887" y="222565"/>
            <a:ext cx="2577784" cy="2329586"/>
            <a:chOff x="5715000" y="1304603"/>
            <a:chExt cx="2879725" cy="3167385"/>
          </a:xfrm>
        </p:grpSpPr>
        <p:grpSp>
          <p:nvGrpSpPr>
            <p:cNvPr id="14" name="组合 101"/>
            <p:cNvGrpSpPr>
              <a:grpSpLocks/>
            </p:cNvGrpSpPr>
            <p:nvPr/>
          </p:nvGrpSpPr>
          <p:grpSpPr bwMode="auto">
            <a:xfrm>
              <a:off x="5929313" y="1458048"/>
              <a:ext cx="1143000" cy="1018452"/>
              <a:chOff x="5292080" y="578675"/>
              <a:chExt cx="1080120" cy="834101"/>
            </a:xfrm>
          </p:grpSpPr>
          <p:cxnSp>
            <p:nvCxnSpPr>
              <p:cNvPr id="15" name="直接连接符 27"/>
              <p:cNvCxnSpPr>
                <a:cxnSpLocks noChangeShapeType="1"/>
              </p:cNvCxnSpPr>
              <p:nvPr/>
            </p:nvCxnSpPr>
            <p:spPr bwMode="auto">
              <a:xfrm>
                <a:off x="5292080" y="836712"/>
                <a:ext cx="1080120" cy="0"/>
              </a:xfrm>
              <a:prstGeom prst="line">
                <a:avLst/>
              </a:prstGeom>
              <a:noFill/>
              <a:ln w="317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grpSp>
            <p:nvGrpSpPr>
              <p:cNvPr id="16" name="组合 84"/>
              <p:cNvGrpSpPr>
                <a:grpSpLocks/>
              </p:cNvGrpSpPr>
              <p:nvPr/>
            </p:nvGrpSpPr>
            <p:grpSpPr bwMode="auto">
              <a:xfrm>
                <a:off x="5633817" y="578675"/>
                <a:ext cx="599204" cy="442060"/>
                <a:chOff x="1241329" y="4323091"/>
                <a:chExt cx="599204" cy="442060"/>
              </a:xfrm>
            </p:grpSpPr>
            <p:sp>
              <p:nvSpPr>
                <p:cNvPr id="19" name="椭圆 85"/>
                <p:cNvSpPr>
                  <a:spLocks noChangeArrowheads="1"/>
                </p:cNvSpPr>
                <p:nvPr/>
              </p:nvSpPr>
              <p:spPr bwMode="auto">
                <a:xfrm>
                  <a:off x="1335274" y="4323091"/>
                  <a:ext cx="313651" cy="392847"/>
                </a:xfrm>
                <a:prstGeom prst="ellipse">
                  <a:avLst/>
                </a:prstGeom>
                <a:solidFill>
                  <a:schemeClr val="bg1"/>
                </a:solidFill>
                <a:ln w="3175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eaLnBrk="0" hangingPunct="0"/>
                  <a:endParaRPr lang="zh-CN" altLang="en-US" sz="2400" b="1"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20" name="Rectangle 1"/>
                <p:cNvSpPr>
                  <a:spLocks noChangeArrowheads="1"/>
                </p:cNvSpPr>
                <p:nvPr/>
              </p:nvSpPr>
              <p:spPr bwMode="auto">
                <a:xfrm>
                  <a:off x="1241329" y="4341768"/>
                  <a:ext cx="599204" cy="42338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anchor="ctr">
                  <a:spAutoFit/>
                </a:bodyPr>
                <a:lstStyle/>
                <a:p>
                  <a:pPr eaLnBrk="0" hangingPunct="0"/>
                  <a:r>
                    <a:rPr lang="en-US" altLang="zh-CN" sz="2000" b="1" dirty="0">
                      <a:latin typeface="微软雅黑" pitchFamily="34" charset="-122"/>
                      <a:ea typeface="微软雅黑" pitchFamily="34" charset="-122"/>
                    </a:rPr>
                    <a:t> V</a:t>
                  </a:r>
                  <a:endParaRPr lang="en-US" altLang="zh-CN" sz="2000" b="1" baseline="-25000" dirty="0"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</p:grpSp>
          <p:cxnSp>
            <p:nvCxnSpPr>
              <p:cNvPr id="17" name="直接连接符 27"/>
              <p:cNvCxnSpPr>
                <a:cxnSpLocks noChangeShapeType="1"/>
              </p:cNvCxnSpPr>
              <p:nvPr/>
            </p:nvCxnSpPr>
            <p:spPr bwMode="auto">
              <a:xfrm>
                <a:off x="5292080" y="836712"/>
                <a:ext cx="0" cy="576064"/>
              </a:xfrm>
              <a:prstGeom prst="line">
                <a:avLst/>
              </a:prstGeom>
              <a:noFill/>
              <a:ln w="31750">
                <a:solidFill>
                  <a:schemeClr val="tx1"/>
                </a:solidFill>
                <a:round/>
                <a:headEnd/>
                <a:tailEnd type="oval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18" name="直接连接符 27"/>
              <p:cNvCxnSpPr>
                <a:cxnSpLocks noChangeShapeType="1"/>
              </p:cNvCxnSpPr>
              <p:nvPr/>
            </p:nvCxnSpPr>
            <p:spPr bwMode="auto">
              <a:xfrm>
                <a:off x="6372200" y="836712"/>
                <a:ext cx="0" cy="576064"/>
              </a:xfrm>
              <a:prstGeom prst="line">
                <a:avLst/>
              </a:prstGeom>
              <a:noFill/>
              <a:ln w="31750">
                <a:solidFill>
                  <a:schemeClr val="tx1"/>
                </a:solidFill>
                <a:round/>
                <a:headEnd/>
                <a:tailEnd type="oval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  <p:grpSp>
          <p:nvGrpSpPr>
            <p:cNvPr id="21" name="组合 100"/>
            <p:cNvGrpSpPr>
              <a:grpSpLocks/>
            </p:cNvGrpSpPr>
            <p:nvPr/>
          </p:nvGrpSpPr>
          <p:grpSpPr bwMode="auto">
            <a:xfrm>
              <a:off x="7286625" y="1304603"/>
              <a:ext cx="1071563" cy="1171897"/>
              <a:chOff x="6588224" y="590116"/>
              <a:chExt cx="1080120" cy="822660"/>
            </a:xfrm>
          </p:grpSpPr>
          <p:cxnSp>
            <p:nvCxnSpPr>
              <p:cNvPr id="22" name="直接连接符 27"/>
              <p:cNvCxnSpPr>
                <a:cxnSpLocks noChangeShapeType="1"/>
              </p:cNvCxnSpPr>
              <p:nvPr/>
            </p:nvCxnSpPr>
            <p:spPr bwMode="auto">
              <a:xfrm>
                <a:off x="6588224" y="836712"/>
                <a:ext cx="0" cy="576064"/>
              </a:xfrm>
              <a:prstGeom prst="line">
                <a:avLst/>
              </a:prstGeom>
              <a:noFill/>
              <a:ln w="31750">
                <a:solidFill>
                  <a:schemeClr val="tx1"/>
                </a:solidFill>
                <a:prstDash val="dash"/>
                <a:round/>
                <a:headEnd/>
                <a:tailEnd type="oval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23" name="直接连接符 27"/>
              <p:cNvCxnSpPr>
                <a:cxnSpLocks noChangeShapeType="1"/>
              </p:cNvCxnSpPr>
              <p:nvPr/>
            </p:nvCxnSpPr>
            <p:spPr bwMode="auto">
              <a:xfrm>
                <a:off x="7668344" y="836712"/>
                <a:ext cx="0" cy="576064"/>
              </a:xfrm>
              <a:prstGeom prst="line">
                <a:avLst/>
              </a:prstGeom>
              <a:noFill/>
              <a:ln w="31750">
                <a:solidFill>
                  <a:schemeClr val="tx1"/>
                </a:solidFill>
                <a:prstDash val="dash"/>
                <a:round/>
                <a:headEnd/>
                <a:tailEnd type="oval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24" name="直接连接符 27"/>
              <p:cNvCxnSpPr>
                <a:cxnSpLocks noChangeShapeType="1"/>
              </p:cNvCxnSpPr>
              <p:nvPr/>
            </p:nvCxnSpPr>
            <p:spPr bwMode="auto">
              <a:xfrm>
                <a:off x="6588224" y="836712"/>
                <a:ext cx="1080120" cy="0"/>
              </a:xfrm>
              <a:prstGeom prst="line">
                <a:avLst/>
              </a:prstGeom>
              <a:noFill/>
              <a:ln w="31750">
                <a:solidFill>
                  <a:schemeClr val="tx1"/>
                </a:solidFill>
                <a:prstDash val="dash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grpSp>
            <p:nvGrpSpPr>
              <p:cNvPr id="25" name="组合 97"/>
              <p:cNvGrpSpPr>
                <a:grpSpLocks/>
              </p:cNvGrpSpPr>
              <p:nvPr/>
            </p:nvGrpSpPr>
            <p:grpSpPr bwMode="auto">
              <a:xfrm>
                <a:off x="6852950" y="590116"/>
                <a:ext cx="648083" cy="418731"/>
                <a:chOff x="1164318" y="4334532"/>
                <a:chExt cx="648083" cy="418731"/>
              </a:xfrm>
            </p:grpSpPr>
            <p:sp>
              <p:nvSpPr>
                <p:cNvPr id="26" name="椭圆 98"/>
                <p:cNvSpPr>
                  <a:spLocks noChangeArrowheads="1"/>
                </p:cNvSpPr>
                <p:nvPr/>
              </p:nvSpPr>
              <p:spPr bwMode="auto">
                <a:xfrm>
                  <a:off x="1274632" y="4374058"/>
                  <a:ext cx="381150" cy="339679"/>
                </a:xfrm>
                <a:prstGeom prst="ellipse">
                  <a:avLst/>
                </a:prstGeom>
                <a:solidFill>
                  <a:schemeClr val="bg1"/>
                </a:solidFill>
                <a:ln w="3175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eaLnBrk="0" hangingPunct="0"/>
                  <a:endParaRPr lang="zh-CN" altLang="en-US" sz="2400" b="1"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27" name="Rectangle 1"/>
                <p:cNvSpPr>
                  <a:spLocks noChangeArrowheads="1"/>
                </p:cNvSpPr>
                <p:nvPr/>
              </p:nvSpPr>
              <p:spPr bwMode="auto">
                <a:xfrm>
                  <a:off x="1164318" y="4334532"/>
                  <a:ext cx="648083" cy="41873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>
                  <a:spAutoFit/>
                </a:bodyPr>
                <a:lstStyle/>
                <a:p>
                  <a:pPr eaLnBrk="0" hangingPunct="0"/>
                  <a:r>
                    <a:rPr lang="en-US" altLang="zh-CN" sz="2400" b="1" dirty="0">
                      <a:latin typeface="微软雅黑" pitchFamily="34" charset="-122"/>
                      <a:ea typeface="微软雅黑" pitchFamily="34" charset="-122"/>
                    </a:rPr>
                    <a:t> </a:t>
                  </a:r>
                  <a:r>
                    <a:rPr lang="en-US" altLang="zh-CN" sz="2000" b="1" dirty="0">
                      <a:latin typeface="微软雅黑" pitchFamily="34" charset="-122"/>
                      <a:ea typeface="微软雅黑" pitchFamily="34" charset="-122"/>
                    </a:rPr>
                    <a:t>V</a:t>
                  </a:r>
                  <a:endParaRPr lang="en-US" altLang="zh-CN" sz="2000" b="1" baseline="-25000" dirty="0"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</p:grpSp>
        </p:grpSp>
        <p:grpSp>
          <p:nvGrpSpPr>
            <p:cNvPr id="28" name="组合 108"/>
            <p:cNvGrpSpPr>
              <a:grpSpLocks/>
            </p:cNvGrpSpPr>
            <p:nvPr/>
          </p:nvGrpSpPr>
          <p:grpSpPr bwMode="auto">
            <a:xfrm>
              <a:off x="5715000" y="2190750"/>
              <a:ext cx="2879725" cy="2281238"/>
              <a:chOff x="5148064" y="1124744"/>
              <a:chExt cx="2880320" cy="2088366"/>
            </a:xfrm>
          </p:grpSpPr>
          <p:sp>
            <p:nvSpPr>
              <p:cNvPr id="29" name="Rectangle 1"/>
              <p:cNvSpPr>
                <a:spLocks noChangeArrowheads="1"/>
              </p:cNvSpPr>
              <p:nvPr/>
            </p:nvSpPr>
            <p:spPr bwMode="auto">
              <a:xfrm>
                <a:off x="6758159" y="2271274"/>
                <a:ext cx="621518" cy="47325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anchor="ctr">
                <a:spAutoFit/>
              </a:bodyPr>
              <a:lstStyle/>
              <a:p>
                <a:pPr eaLnBrk="0" hangingPunct="0"/>
                <a:r>
                  <a:rPr lang="en-US" altLang="zh-CN" sz="2000" b="1" dirty="0">
                    <a:latin typeface="微软雅黑" pitchFamily="34" charset="-122"/>
                    <a:ea typeface="微软雅黑" pitchFamily="34" charset="-122"/>
                  </a:rPr>
                  <a:t> S</a:t>
                </a:r>
                <a:endParaRPr lang="en-US" altLang="zh-CN" sz="2000" b="1" baseline="-25000" dirty="0">
                  <a:latin typeface="微软雅黑" pitchFamily="34" charset="-122"/>
                  <a:ea typeface="微软雅黑" pitchFamily="34" charset="-122"/>
                </a:endParaRPr>
              </a:p>
            </p:txBody>
          </p:sp>
          <p:grpSp>
            <p:nvGrpSpPr>
              <p:cNvPr id="30" name="组合 107"/>
              <p:cNvGrpSpPr>
                <a:grpSpLocks/>
              </p:cNvGrpSpPr>
              <p:nvPr/>
            </p:nvGrpSpPr>
            <p:grpSpPr bwMode="auto">
              <a:xfrm>
                <a:off x="5148064" y="1124744"/>
                <a:ext cx="2880320" cy="2088366"/>
                <a:chOff x="5148064" y="1124744"/>
                <a:chExt cx="2880320" cy="2088366"/>
              </a:xfrm>
            </p:grpSpPr>
            <p:grpSp>
              <p:nvGrpSpPr>
                <p:cNvPr id="31" name="组合 104"/>
                <p:cNvGrpSpPr>
                  <a:grpSpLocks/>
                </p:cNvGrpSpPr>
                <p:nvPr/>
              </p:nvGrpSpPr>
              <p:grpSpPr bwMode="auto">
                <a:xfrm>
                  <a:off x="5148064" y="1124744"/>
                  <a:ext cx="2880320" cy="2088366"/>
                  <a:chOff x="5148064" y="1124744"/>
                  <a:chExt cx="2880320" cy="2088366"/>
                </a:xfrm>
              </p:grpSpPr>
              <p:sp>
                <p:nvSpPr>
                  <p:cNvPr id="34" name="矩形 45"/>
                  <p:cNvSpPr>
                    <a:spLocks noChangeArrowheads="1"/>
                  </p:cNvSpPr>
                  <p:nvPr/>
                </p:nvSpPr>
                <p:spPr bwMode="auto">
                  <a:xfrm>
                    <a:off x="5148064" y="1412776"/>
                    <a:ext cx="2880320" cy="1512168"/>
                  </a:xfrm>
                  <a:prstGeom prst="rect">
                    <a:avLst/>
                  </a:prstGeom>
                  <a:noFill/>
                  <a:ln w="285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/>
                  <a:lstStyle/>
                  <a:p>
                    <a:pPr eaLnBrk="0" hangingPunct="0"/>
                    <a:endParaRPr lang="zh-CN" altLang="en-US" sz="2400" b="1">
                      <a:latin typeface="微软雅黑" pitchFamily="34" charset="-122"/>
                      <a:ea typeface="微软雅黑" pitchFamily="34" charset="-122"/>
                    </a:endParaRPr>
                  </a:p>
                </p:txBody>
              </p:sp>
              <p:grpSp>
                <p:nvGrpSpPr>
                  <p:cNvPr id="35" name="组合 54"/>
                  <p:cNvGrpSpPr>
                    <a:grpSpLocks/>
                  </p:cNvGrpSpPr>
                  <p:nvPr/>
                </p:nvGrpSpPr>
                <p:grpSpPr bwMode="auto">
                  <a:xfrm>
                    <a:off x="5652120" y="1196752"/>
                    <a:ext cx="503422" cy="504552"/>
                    <a:chOff x="3923928" y="4077072"/>
                    <a:chExt cx="503422" cy="504552"/>
                  </a:xfrm>
                </p:grpSpPr>
                <p:sp>
                  <p:nvSpPr>
                    <p:cNvPr id="50" name="椭圆 50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923928" y="4077072"/>
                      <a:ext cx="503422" cy="504552"/>
                    </a:xfrm>
                    <a:prstGeom prst="ellipse">
                      <a:avLst/>
                    </a:prstGeom>
                    <a:solidFill>
                      <a:schemeClr val="bg1"/>
                    </a:solidFill>
                    <a:ln w="31750">
                      <a:solidFill>
                        <a:schemeClr val="tx1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pPr eaLnBrk="0" hangingPunct="0"/>
                      <a:endParaRPr lang="zh-CN" altLang="en-US" sz="2400" b="1">
                        <a:latin typeface="微软雅黑" pitchFamily="34" charset="-122"/>
                        <a:ea typeface="微软雅黑" pitchFamily="34" charset="-122"/>
                      </a:endParaRPr>
                    </a:p>
                  </p:txBody>
                </p:sp>
                <p:cxnSp>
                  <p:nvCxnSpPr>
                    <p:cNvPr id="51" name="直接连接符 49"/>
                    <p:cNvCxnSpPr>
                      <a:cxnSpLocks noChangeShapeType="1"/>
                    </p:cNvCxnSpPr>
                    <p:nvPr/>
                  </p:nvCxnSpPr>
                  <p:spPr bwMode="auto">
                    <a:xfrm flipV="1">
                      <a:off x="3995936" y="4149080"/>
                      <a:ext cx="357780" cy="358584"/>
                    </a:xfrm>
                    <a:prstGeom prst="line">
                      <a:avLst/>
                    </a:prstGeom>
                    <a:noFill/>
                    <a:ln w="31750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</p:cxnSp>
                <p:cxnSp>
                  <p:nvCxnSpPr>
                    <p:cNvPr id="52" name="直接连接符 51"/>
                    <p:cNvCxnSpPr>
                      <a:cxnSpLocks noChangeShapeType="1"/>
                    </p:cNvCxnSpPr>
                    <p:nvPr/>
                  </p:nvCxnSpPr>
                  <p:spPr bwMode="auto">
                    <a:xfrm>
                      <a:off x="3995936" y="4149080"/>
                      <a:ext cx="355974" cy="356772"/>
                    </a:xfrm>
                    <a:prstGeom prst="line">
                      <a:avLst/>
                    </a:prstGeom>
                    <a:noFill/>
                    <a:ln w="31750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</p:cxnSp>
              </p:grpSp>
              <p:grpSp>
                <p:nvGrpSpPr>
                  <p:cNvPr id="36" name="组合 55"/>
                  <p:cNvGrpSpPr>
                    <a:grpSpLocks/>
                  </p:cNvGrpSpPr>
                  <p:nvPr/>
                </p:nvGrpSpPr>
                <p:grpSpPr bwMode="auto">
                  <a:xfrm>
                    <a:off x="6876256" y="1124744"/>
                    <a:ext cx="503422" cy="504552"/>
                    <a:chOff x="3923928" y="4077072"/>
                    <a:chExt cx="503422" cy="504552"/>
                  </a:xfrm>
                </p:grpSpPr>
                <p:sp>
                  <p:nvSpPr>
                    <p:cNvPr id="47" name="椭圆 56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923928" y="4077072"/>
                      <a:ext cx="503422" cy="504552"/>
                    </a:xfrm>
                    <a:prstGeom prst="ellipse">
                      <a:avLst/>
                    </a:prstGeom>
                    <a:solidFill>
                      <a:schemeClr val="bg1"/>
                    </a:solidFill>
                    <a:ln w="31750">
                      <a:solidFill>
                        <a:schemeClr val="tx1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pPr eaLnBrk="0" hangingPunct="0"/>
                      <a:endParaRPr lang="zh-CN" altLang="en-US" sz="2400" b="1">
                        <a:latin typeface="微软雅黑" pitchFamily="34" charset="-122"/>
                        <a:ea typeface="微软雅黑" pitchFamily="34" charset="-122"/>
                      </a:endParaRPr>
                    </a:p>
                  </p:txBody>
                </p:sp>
                <p:cxnSp>
                  <p:nvCxnSpPr>
                    <p:cNvPr id="48" name="直接连接符 57"/>
                    <p:cNvCxnSpPr>
                      <a:cxnSpLocks noChangeShapeType="1"/>
                    </p:cNvCxnSpPr>
                    <p:nvPr/>
                  </p:nvCxnSpPr>
                  <p:spPr bwMode="auto">
                    <a:xfrm flipV="1">
                      <a:off x="3995936" y="4149080"/>
                      <a:ext cx="357780" cy="358584"/>
                    </a:xfrm>
                    <a:prstGeom prst="line">
                      <a:avLst/>
                    </a:prstGeom>
                    <a:noFill/>
                    <a:ln w="31750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</p:cxnSp>
                <p:cxnSp>
                  <p:nvCxnSpPr>
                    <p:cNvPr id="49" name="直接连接符 58"/>
                    <p:cNvCxnSpPr>
                      <a:cxnSpLocks noChangeShapeType="1"/>
                    </p:cNvCxnSpPr>
                    <p:nvPr/>
                  </p:nvCxnSpPr>
                  <p:spPr bwMode="auto">
                    <a:xfrm>
                      <a:off x="3995936" y="4149080"/>
                      <a:ext cx="355974" cy="356772"/>
                    </a:xfrm>
                    <a:prstGeom prst="line">
                      <a:avLst/>
                    </a:prstGeom>
                    <a:noFill/>
                    <a:ln w="31750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</p:cxnSp>
              </p:grpSp>
              <p:grpSp>
                <p:nvGrpSpPr>
                  <p:cNvPr id="37" name="组合 75"/>
                  <p:cNvGrpSpPr>
                    <a:grpSpLocks/>
                  </p:cNvGrpSpPr>
                  <p:nvPr/>
                </p:nvGrpSpPr>
                <p:grpSpPr bwMode="auto">
                  <a:xfrm>
                    <a:off x="6732240" y="2780928"/>
                    <a:ext cx="575824" cy="216024"/>
                    <a:chOff x="2843808" y="4437112"/>
                    <a:chExt cx="575824" cy="216024"/>
                  </a:xfrm>
                </p:grpSpPr>
                <p:grpSp>
                  <p:nvGrpSpPr>
                    <p:cNvPr id="43" name="组合 74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2843808" y="4437112"/>
                      <a:ext cx="575824" cy="216024"/>
                      <a:chOff x="2843808" y="4437112"/>
                      <a:chExt cx="575824" cy="216024"/>
                    </a:xfrm>
                  </p:grpSpPr>
                  <p:sp>
                    <p:nvSpPr>
                      <p:cNvPr id="45" name="矩形 72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2843808" y="4509120"/>
                        <a:ext cx="432048" cy="144016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 w="9525">
                        <a:solidFill>
                          <a:schemeClr val="bg1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pPr eaLnBrk="0" hangingPunct="0"/>
                        <a:endParaRPr lang="zh-CN" altLang="en-US" sz="2400" b="1">
                          <a:latin typeface="微软雅黑" pitchFamily="34" charset="-122"/>
                          <a:ea typeface="微软雅黑" pitchFamily="34" charset="-122"/>
                        </a:endParaRPr>
                      </a:p>
                    </p:txBody>
                  </p:sp>
                  <p:cxnSp>
                    <p:nvCxnSpPr>
                      <p:cNvPr id="46" name="直接连接符 45"/>
                      <p:cNvCxnSpPr>
                        <a:cxnSpLocks noChangeShapeType="1"/>
                      </p:cNvCxnSpPr>
                      <p:nvPr/>
                    </p:nvCxnSpPr>
                    <p:spPr bwMode="auto">
                      <a:xfrm flipV="1">
                        <a:off x="2987824" y="4437112"/>
                        <a:ext cx="431808" cy="143914"/>
                      </a:xfrm>
                      <a:prstGeom prst="line">
                        <a:avLst/>
                      </a:prstGeom>
                      <a:noFill/>
                      <a:ln w="31750">
                        <a:solidFill>
                          <a:schemeClr val="tx1"/>
                        </a:solidFill>
                        <a:round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noFill/>
                          </a14:hiddenFill>
                        </a:ext>
                      </a:extLst>
                    </p:spPr>
                  </p:cxnSp>
                </p:grpSp>
                <p:sp>
                  <p:nvSpPr>
                    <p:cNvPr id="44" name="椭圆 62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843808" y="4509120"/>
                      <a:ext cx="144109" cy="144006"/>
                    </a:xfrm>
                    <a:prstGeom prst="ellipse">
                      <a:avLst/>
                    </a:prstGeom>
                    <a:solidFill>
                      <a:schemeClr val="bg1"/>
                    </a:solidFill>
                    <a:ln w="31750">
                      <a:solidFill>
                        <a:schemeClr val="tx1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pPr eaLnBrk="0" hangingPunct="0"/>
                      <a:endParaRPr lang="zh-CN" altLang="en-US" sz="2400" b="1">
                        <a:latin typeface="微软雅黑" pitchFamily="34" charset="-122"/>
                        <a:ea typeface="微软雅黑" pitchFamily="34" charset="-122"/>
                      </a:endParaRPr>
                    </a:p>
                  </p:txBody>
                </p:sp>
              </p:grpSp>
              <p:grpSp>
                <p:nvGrpSpPr>
                  <p:cNvPr id="38" name="组合 83"/>
                  <p:cNvGrpSpPr>
                    <a:grpSpLocks/>
                  </p:cNvGrpSpPr>
                  <p:nvPr/>
                </p:nvGrpSpPr>
                <p:grpSpPr bwMode="auto">
                  <a:xfrm>
                    <a:off x="5868144" y="2636912"/>
                    <a:ext cx="144016" cy="576198"/>
                    <a:chOff x="4211960" y="4869160"/>
                    <a:chExt cx="144016" cy="576198"/>
                  </a:xfrm>
                </p:grpSpPr>
                <p:sp>
                  <p:nvSpPr>
                    <p:cNvPr id="40" name="矩形 82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211960" y="5013176"/>
                      <a:ext cx="144016" cy="288032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9525">
                      <a:solidFill>
                        <a:schemeClr val="bg1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pPr eaLnBrk="0" hangingPunct="0"/>
                      <a:endParaRPr lang="zh-CN" altLang="en-US" sz="2400" b="1">
                        <a:latin typeface="微软雅黑" pitchFamily="34" charset="-122"/>
                        <a:ea typeface="微软雅黑" pitchFamily="34" charset="-122"/>
                      </a:endParaRPr>
                    </a:p>
                  </p:txBody>
                </p:sp>
                <p:cxnSp>
                  <p:nvCxnSpPr>
                    <p:cNvPr id="41" name="直接连接符 20"/>
                    <p:cNvCxnSpPr>
                      <a:cxnSpLocks noChangeShapeType="1"/>
                    </p:cNvCxnSpPr>
                    <p:nvPr/>
                  </p:nvCxnSpPr>
                  <p:spPr bwMode="auto">
                    <a:xfrm flipV="1">
                      <a:off x="4211960" y="5013176"/>
                      <a:ext cx="0" cy="345719"/>
                    </a:xfrm>
                    <a:prstGeom prst="line">
                      <a:avLst/>
                    </a:prstGeom>
                    <a:noFill/>
                    <a:ln w="31750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</p:cxnSp>
                <p:cxnSp>
                  <p:nvCxnSpPr>
                    <p:cNvPr id="42" name="直接连接符 22"/>
                    <p:cNvCxnSpPr>
                      <a:cxnSpLocks noChangeShapeType="1"/>
                    </p:cNvCxnSpPr>
                    <p:nvPr/>
                  </p:nvCxnSpPr>
                  <p:spPr bwMode="auto">
                    <a:xfrm flipV="1">
                      <a:off x="4355976" y="4869160"/>
                      <a:ext cx="0" cy="576198"/>
                    </a:xfrm>
                    <a:prstGeom prst="line">
                      <a:avLst/>
                    </a:prstGeom>
                    <a:noFill/>
                    <a:ln w="31750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</p:cxnSp>
              </p:grpSp>
              <p:sp>
                <p:nvSpPr>
                  <p:cNvPr id="39" name="Rectangle 1"/>
                  <p:cNvSpPr>
                    <a:spLocks noChangeArrowheads="1"/>
                  </p:cNvSpPr>
                  <p:nvPr/>
                </p:nvSpPr>
                <p:spPr bwMode="auto">
                  <a:xfrm>
                    <a:off x="5580112" y="2296582"/>
                    <a:ext cx="719680" cy="546059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anchor="ctr">
                    <a:spAutoFit/>
                  </a:bodyPr>
                  <a:lstStyle/>
                  <a:p>
                    <a:pPr eaLnBrk="0" hangingPunct="0"/>
                    <a:r>
                      <a:rPr lang="en-US" altLang="zh-CN" sz="2400" b="1" dirty="0">
                        <a:latin typeface="微软雅黑" pitchFamily="34" charset="-122"/>
                        <a:ea typeface="微软雅黑" pitchFamily="34" charset="-122"/>
                      </a:rPr>
                      <a:t> E</a:t>
                    </a:r>
                    <a:endParaRPr lang="en-US" altLang="zh-CN" sz="2400" b="1" baseline="-25000" dirty="0">
                      <a:latin typeface="微软雅黑" pitchFamily="34" charset="-122"/>
                      <a:ea typeface="微软雅黑" pitchFamily="34" charset="-122"/>
                    </a:endParaRPr>
                  </a:p>
                </p:txBody>
              </p:sp>
            </p:grpSp>
            <p:sp>
              <p:nvSpPr>
                <p:cNvPr id="32" name="Rectangle 1"/>
                <p:cNvSpPr>
                  <a:spLocks noChangeArrowheads="1"/>
                </p:cNvSpPr>
                <p:nvPr/>
              </p:nvSpPr>
              <p:spPr bwMode="auto">
                <a:xfrm>
                  <a:off x="5580112" y="1659967"/>
                  <a:ext cx="719680" cy="47325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>
                  <a:spAutoFit/>
                </a:bodyPr>
                <a:lstStyle/>
                <a:p>
                  <a:pPr eaLnBrk="0" hangingPunct="0"/>
                  <a:r>
                    <a:rPr lang="en-US" altLang="zh-CN" sz="2000" b="1" dirty="0">
                      <a:latin typeface="微软雅黑" pitchFamily="34" charset="-122"/>
                      <a:ea typeface="微软雅黑" pitchFamily="34" charset="-122"/>
                    </a:rPr>
                    <a:t> L</a:t>
                  </a:r>
                  <a:r>
                    <a:rPr lang="en-US" altLang="zh-CN" sz="2000" b="1" baseline="-25000" dirty="0">
                      <a:latin typeface="微软雅黑" pitchFamily="34" charset="-122"/>
                      <a:ea typeface="微软雅黑" pitchFamily="34" charset="-122"/>
                    </a:rPr>
                    <a:t>1</a:t>
                  </a:r>
                </a:p>
              </p:txBody>
            </p:sp>
            <p:sp>
              <p:nvSpPr>
                <p:cNvPr id="33" name="Rectangle 1"/>
                <p:cNvSpPr>
                  <a:spLocks noChangeArrowheads="1"/>
                </p:cNvSpPr>
                <p:nvPr/>
              </p:nvSpPr>
              <p:spPr bwMode="auto">
                <a:xfrm>
                  <a:off x="6876256" y="1659967"/>
                  <a:ext cx="719680" cy="47325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>
                  <a:spAutoFit/>
                </a:bodyPr>
                <a:lstStyle/>
                <a:p>
                  <a:pPr eaLnBrk="0" hangingPunct="0"/>
                  <a:r>
                    <a:rPr lang="en-US" altLang="zh-CN" sz="2000" b="1" dirty="0">
                      <a:latin typeface="微软雅黑" pitchFamily="34" charset="-122"/>
                      <a:ea typeface="微软雅黑" pitchFamily="34" charset="-122"/>
                    </a:rPr>
                    <a:t> L</a:t>
                  </a:r>
                  <a:r>
                    <a:rPr lang="en-US" altLang="zh-CN" sz="2000" b="1" baseline="-25000" dirty="0">
                      <a:latin typeface="微软雅黑" pitchFamily="34" charset="-122"/>
                      <a:ea typeface="微软雅黑" pitchFamily="34" charset="-122"/>
                    </a:rPr>
                    <a:t>2</a:t>
                  </a:r>
                </a:p>
              </p:txBody>
            </p:sp>
          </p:grpSp>
        </p:grpSp>
      </p:grpSp>
      <p:sp>
        <p:nvSpPr>
          <p:cNvPr id="55" name="Text Box 48"/>
          <p:cNvSpPr txBox="1">
            <a:spLocks noChangeArrowheads="1"/>
          </p:cNvSpPr>
          <p:nvPr/>
        </p:nvSpPr>
        <p:spPr bwMode="auto">
          <a:xfrm>
            <a:off x="321400" y="1240153"/>
            <a:ext cx="4417715" cy="1135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600" b="1">
                <a:solidFill>
                  <a:schemeClr val="tx2"/>
                </a:solidFill>
                <a:latin typeface="Arial" pitchFamily="34" charset="0"/>
                <a:ea typeface="宋体" pitchFamily="2" charset="-122"/>
              </a:defRPr>
            </a:lvl1pPr>
            <a:lvl2pPr>
              <a:defRPr sz="3600" b="1">
                <a:solidFill>
                  <a:schemeClr val="tx2"/>
                </a:solidFill>
                <a:latin typeface="Arial" pitchFamily="34" charset="0"/>
                <a:ea typeface="宋体" pitchFamily="2" charset="-122"/>
              </a:defRPr>
            </a:lvl2pPr>
            <a:lvl3pPr>
              <a:defRPr sz="3600" b="1">
                <a:solidFill>
                  <a:schemeClr val="tx2"/>
                </a:solidFill>
                <a:latin typeface="Arial" pitchFamily="34" charset="0"/>
                <a:ea typeface="宋体" pitchFamily="2" charset="-122"/>
              </a:defRPr>
            </a:lvl3pPr>
            <a:lvl4pPr>
              <a:defRPr sz="3600" b="1">
                <a:solidFill>
                  <a:schemeClr val="tx2"/>
                </a:solidFill>
                <a:latin typeface="Arial" pitchFamily="34" charset="0"/>
                <a:ea typeface="宋体" pitchFamily="2" charset="-122"/>
              </a:defRPr>
            </a:lvl4pPr>
            <a:lvl5pPr>
              <a:defRPr sz="3600" b="1">
                <a:solidFill>
                  <a:schemeClr val="tx2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20000"/>
              </a:spcBef>
              <a:spcAft>
                <a:spcPct val="0"/>
              </a:spcAft>
              <a:buFont typeface="Arial" pitchFamily="34" charset="0"/>
              <a:defRPr sz="3600" b="1">
                <a:solidFill>
                  <a:schemeClr val="tx2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20000"/>
              </a:spcBef>
              <a:spcAft>
                <a:spcPct val="0"/>
              </a:spcAft>
              <a:buFont typeface="Arial" pitchFamily="34" charset="0"/>
              <a:defRPr sz="3600" b="1">
                <a:solidFill>
                  <a:schemeClr val="tx2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20000"/>
              </a:spcBef>
              <a:spcAft>
                <a:spcPct val="0"/>
              </a:spcAft>
              <a:buFont typeface="Arial" pitchFamily="34" charset="0"/>
              <a:defRPr sz="3600" b="1">
                <a:solidFill>
                  <a:schemeClr val="tx2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20000"/>
              </a:spcBef>
              <a:spcAft>
                <a:spcPct val="0"/>
              </a:spcAft>
              <a:buFont typeface="Arial" pitchFamily="34" charset="0"/>
              <a:defRPr sz="3600" b="1">
                <a:solidFill>
                  <a:schemeClr val="tx2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l">
              <a:lnSpc>
                <a:spcPct val="150000"/>
              </a:lnSpc>
            </a:pPr>
            <a:r>
              <a:rPr lang="zh-CN" altLang="en-US" sz="24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把</a:t>
            </a:r>
            <a:r>
              <a:rPr lang="en-US" altLang="zh-CN" sz="24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2400" b="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只灯泡串联在电路中</a:t>
            </a:r>
            <a:r>
              <a:rPr lang="zh-CN" altLang="en-US" sz="24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，通过两灯的电流相等。</a:t>
            </a:r>
            <a:endParaRPr lang="zh-CN" altLang="en-US" sz="2400" b="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7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1074" y="2617198"/>
            <a:ext cx="2568691" cy="18811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41785183"/>
      </p:ext>
    </p:extLst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5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1515" y="4690652"/>
            <a:ext cx="736376" cy="359227"/>
          </a:xfrm>
          <a:prstGeom prst="rect">
            <a:avLst/>
          </a:prstGeom>
        </p:spPr>
      </p:pic>
      <p:graphicFrame>
        <p:nvGraphicFramePr>
          <p:cNvPr id="6" name="内容占位符 8094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053504362"/>
              </p:ext>
            </p:extLst>
          </p:nvPr>
        </p:nvGraphicFramePr>
        <p:xfrm>
          <a:off x="449402" y="986828"/>
          <a:ext cx="7799301" cy="2249934"/>
        </p:xfrm>
        <a:graphic>
          <a:graphicData uri="http://schemas.openxmlformats.org/drawingml/2006/table">
            <a:tbl>
              <a:tblPr/>
              <a:tblGrid>
                <a:gridCol w="2204947"/>
                <a:gridCol w="1407386"/>
                <a:gridCol w="1197157"/>
                <a:gridCol w="1432982"/>
                <a:gridCol w="1556829"/>
              </a:tblGrid>
              <a:tr h="896293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400" b="0" smtClean="0">
                          <a:solidFill>
                            <a:schemeClr val="tx1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灯泡</a:t>
                      </a:r>
                      <a:endParaRPr lang="zh-CN" altLang="en-US" sz="2400" b="0" dirty="0">
                        <a:solidFill>
                          <a:schemeClr val="tx1"/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T="45794" marB="45794" anchor="ctr" anchorCtr="1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400" b="0" dirty="0">
                          <a:solidFill>
                            <a:schemeClr val="tx1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电流</a:t>
                      </a:r>
                    </a:p>
                    <a:p>
                      <a:pPr marL="0" lvl="0" indent="0" algn="ctr">
                        <a:buNone/>
                      </a:pPr>
                      <a:r>
                        <a:rPr lang="en-US" altLang="zh-CN" sz="2400" b="0" dirty="0">
                          <a:solidFill>
                            <a:schemeClr val="tx1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I/A</a:t>
                      </a:r>
                      <a:endParaRPr lang="zh-CN" altLang="en-US" sz="2400" b="0" dirty="0">
                        <a:solidFill>
                          <a:schemeClr val="tx1"/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T="45794" marB="45794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400" b="0" dirty="0">
                          <a:solidFill>
                            <a:schemeClr val="tx1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电压</a:t>
                      </a:r>
                      <a:r>
                        <a:rPr lang="en-US" altLang="zh-CN" sz="2400" b="0" dirty="0">
                          <a:solidFill>
                            <a:schemeClr val="tx1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U/V</a:t>
                      </a:r>
                      <a:endParaRPr lang="zh-CN" altLang="en-US" sz="2400" b="0" dirty="0">
                        <a:solidFill>
                          <a:schemeClr val="tx1"/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T="45794" marB="45794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400" b="0" dirty="0" smtClean="0">
                          <a:solidFill>
                            <a:schemeClr val="tx1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发光情况</a:t>
                      </a:r>
                      <a:endParaRPr lang="zh-CN" altLang="en-US" sz="2400" b="0" dirty="0">
                        <a:solidFill>
                          <a:schemeClr val="tx1"/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T="45794" marB="45794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400" b="0" dirty="0" smtClean="0">
                          <a:solidFill>
                            <a:schemeClr val="tx1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电功率</a:t>
                      </a:r>
                      <a:endParaRPr lang="zh-CN" altLang="en-US" sz="2400" b="0" dirty="0">
                        <a:solidFill>
                          <a:schemeClr val="tx1"/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T="45794" marB="45794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7406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 sz="2400" b="0" dirty="0">
                          <a:latin typeface="微软雅黑" pitchFamily="34" charset="-122"/>
                          <a:ea typeface="微软雅黑" pitchFamily="34" charset="-122"/>
                        </a:rPr>
                        <a:t>“2.5V,0.3A</a:t>
                      </a:r>
                      <a:r>
                        <a:rPr lang="en-US" altLang="zh-CN" sz="2400" b="0" dirty="0" smtClean="0">
                          <a:latin typeface="微软雅黑" pitchFamily="34" charset="-122"/>
                          <a:ea typeface="微软雅黑" pitchFamily="34" charset="-122"/>
                        </a:rPr>
                        <a:t>”    </a:t>
                      </a:r>
                      <a:endParaRPr lang="zh-CN" altLang="en-US" sz="2400" b="0" dirty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T="45794" marB="45794" anchor="ctr" anchorCtr="1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 sz="2400" b="0" dirty="0" smtClean="0">
                          <a:latin typeface="微软雅黑" pitchFamily="34" charset="-122"/>
                          <a:ea typeface="微软雅黑" pitchFamily="34" charset="-122"/>
                        </a:rPr>
                        <a:t>0.3</a:t>
                      </a:r>
                      <a:endParaRPr lang="zh-CN" altLang="en-US" sz="2400" b="0" dirty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T="45794" marB="45794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 sz="2400" b="0" dirty="0">
                          <a:solidFill>
                            <a:srgbClr val="FF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1.8</a:t>
                      </a:r>
                      <a:endParaRPr lang="zh-CN" altLang="en-US" sz="2400" b="0" dirty="0">
                        <a:solidFill>
                          <a:srgbClr val="FF0000"/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T="45794" marB="45794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400" b="0" dirty="0" smtClean="0">
                          <a:solidFill>
                            <a:srgbClr val="FF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较暗</a:t>
                      </a:r>
                      <a:endParaRPr lang="zh-CN" altLang="en-US" sz="2400" b="0" dirty="0">
                        <a:solidFill>
                          <a:srgbClr val="FF0000"/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T="45794" marB="45794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400" b="0" dirty="0" smtClean="0">
                          <a:solidFill>
                            <a:srgbClr val="FF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小</a:t>
                      </a:r>
                      <a:endParaRPr lang="zh-CN" altLang="en-US" sz="2400" b="0" dirty="0">
                        <a:solidFill>
                          <a:srgbClr val="FF0000"/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T="45794" marB="45794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96293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 sz="2400" b="0" dirty="0">
                          <a:latin typeface="微软雅黑" pitchFamily="34" charset="-122"/>
                          <a:ea typeface="微软雅黑" pitchFamily="34" charset="-122"/>
                        </a:rPr>
                        <a:t>“</a:t>
                      </a:r>
                      <a:r>
                        <a:rPr lang="en-US" altLang="zh-CN" sz="2400" b="0" dirty="0" smtClean="0">
                          <a:latin typeface="微软雅黑" pitchFamily="34" charset="-122"/>
                          <a:ea typeface="微软雅黑" pitchFamily="34" charset="-122"/>
                        </a:rPr>
                        <a:t>3.8V,0.3A”</a:t>
                      </a:r>
                      <a:endParaRPr lang="zh-CN" altLang="en-US" sz="2400" b="0" dirty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T="45794" marB="45794" anchor="ctr" anchorCtr="1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 sz="2400" b="0" dirty="0">
                          <a:latin typeface="微软雅黑" pitchFamily="34" charset="-122"/>
                          <a:ea typeface="微软雅黑" pitchFamily="34" charset="-122"/>
                        </a:rPr>
                        <a:t>0.3</a:t>
                      </a:r>
                      <a:endParaRPr lang="zh-CN" altLang="en-US" sz="2400" b="0" dirty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T="45794" marB="45794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 sz="2400" b="0" dirty="0">
                          <a:solidFill>
                            <a:srgbClr val="FF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2.7</a:t>
                      </a:r>
                      <a:endParaRPr lang="zh-CN" altLang="en-US" sz="2400" b="0" dirty="0">
                        <a:solidFill>
                          <a:srgbClr val="FF0000"/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T="45794" marB="45794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400" b="0" dirty="0" smtClean="0">
                          <a:solidFill>
                            <a:srgbClr val="FF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较亮</a:t>
                      </a:r>
                      <a:endParaRPr lang="zh-CN" altLang="en-US" sz="2400" b="0" dirty="0">
                        <a:solidFill>
                          <a:srgbClr val="FF0000"/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T="45794" marB="45794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400" b="0" dirty="0" smtClean="0">
                          <a:solidFill>
                            <a:srgbClr val="FF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大</a:t>
                      </a:r>
                      <a:endParaRPr lang="zh-CN" altLang="en-US" sz="2400" b="0" dirty="0">
                        <a:solidFill>
                          <a:srgbClr val="FF0000"/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T="45794" marB="45794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7" name="文本框 80929"/>
          <p:cNvSpPr txBox="1">
            <a:spLocks noChangeArrowheads="1"/>
          </p:cNvSpPr>
          <p:nvPr/>
        </p:nvSpPr>
        <p:spPr bwMode="auto">
          <a:xfrm>
            <a:off x="399861" y="3490323"/>
            <a:ext cx="8001000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>
              <a:defRPr sz="32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>
              <a:defRPr sz="32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>
              <a:defRPr sz="32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>
              <a:defRPr sz="32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32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32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32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32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>
              <a:lnSpc>
                <a:spcPct val="150000"/>
              </a:lnSpc>
            </a:pPr>
            <a:r>
              <a:rPr lang="zh-CN" altLang="en-US" sz="2400" b="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实验结论</a:t>
            </a:r>
            <a:r>
              <a:rPr lang="zh-CN" altLang="en-US" sz="2400" b="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zh-CN" altLang="en-US" sz="2400" b="0" dirty="0">
                <a:latin typeface="微软雅黑" pitchFamily="34" charset="-122"/>
                <a:ea typeface="微软雅黑" pitchFamily="34" charset="-122"/>
              </a:rPr>
              <a:t>通过用电器的电流相同时，用电器上的电压越大，</a:t>
            </a:r>
            <a:r>
              <a:rPr lang="zh-CN" altLang="en-US" sz="2400" b="0" dirty="0" smtClean="0">
                <a:latin typeface="微软雅黑" pitchFamily="34" charset="-122"/>
                <a:ea typeface="微软雅黑" pitchFamily="34" charset="-122"/>
              </a:rPr>
              <a:t>电功率</a:t>
            </a:r>
            <a:r>
              <a:rPr lang="zh-CN" altLang="en-US" sz="2400" b="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越大</a:t>
            </a:r>
            <a:r>
              <a:rPr lang="zh-CN" altLang="en-US" sz="2400" b="0" dirty="0" smtClean="0"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en-US" sz="2400" b="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标题 80897"/>
          <p:cNvSpPr txBox="1">
            <a:spLocks noChangeArrowheads="1"/>
          </p:cNvSpPr>
          <p:nvPr/>
        </p:nvSpPr>
        <p:spPr>
          <a:xfrm>
            <a:off x="399861" y="233793"/>
            <a:ext cx="1954040" cy="399593"/>
          </a:xfrm>
          <a:prstGeom prst="rect">
            <a:avLst/>
          </a:prstGeom>
        </p:spPr>
        <p:txBody>
          <a:bodyPr>
            <a:noAutofit/>
          </a:bodyPr>
          <a:lstStyle>
            <a:lvl1pPr algn="ctr">
              <a:defRPr sz="4400">
                <a:latin typeface="Arial" panose="020B0706020202030204"/>
                <a:ea typeface="Arial" panose="020B0706020202030204"/>
                <a:cs typeface="Arial" panose="020B0706020202030204"/>
                <a:sym typeface="Arial" panose="020B0706020202030204"/>
              </a:defRPr>
            </a:lvl1pPr>
            <a:lvl2pPr algn="ctr">
              <a:defRPr sz="4400">
                <a:latin typeface="Arial" panose="020B0706020202030204"/>
                <a:ea typeface="Arial" panose="020B0706020202030204"/>
                <a:cs typeface="Arial" panose="020B0706020202030204"/>
                <a:sym typeface="Arial" panose="020B0706020202030204"/>
              </a:defRPr>
            </a:lvl2pPr>
            <a:lvl3pPr algn="ctr">
              <a:defRPr sz="4400">
                <a:latin typeface="Arial" panose="020B0706020202030204"/>
                <a:ea typeface="Arial" panose="020B0706020202030204"/>
                <a:cs typeface="Arial" panose="020B0706020202030204"/>
                <a:sym typeface="Arial" panose="020B0706020202030204"/>
              </a:defRPr>
            </a:lvl3pPr>
            <a:lvl4pPr algn="ctr">
              <a:defRPr sz="4400">
                <a:latin typeface="Arial" panose="020B0706020202030204"/>
                <a:ea typeface="Arial" panose="020B0706020202030204"/>
                <a:cs typeface="Arial" panose="020B0706020202030204"/>
                <a:sym typeface="Arial" panose="020B0706020202030204"/>
              </a:defRPr>
            </a:lvl4pPr>
            <a:lvl5pPr algn="ctr">
              <a:defRPr sz="4400">
                <a:latin typeface="Arial" panose="020B0706020202030204"/>
                <a:ea typeface="Arial" panose="020B0706020202030204"/>
                <a:cs typeface="Arial" panose="020B0706020202030204"/>
                <a:sym typeface="Arial" panose="020B0706020202030204"/>
              </a:defRPr>
            </a:lvl5pPr>
            <a:lvl6pPr indent="457200" algn="ctr">
              <a:defRPr sz="4400">
                <a:latin typeface="Arial" panose="020B0706020202030204"/>
                <a:ea typeface="Arial" panose="020B0706020202030204"/>
                <a:cs typeface="Arial" panose="020B0706020202030204"/>
                <a:sym typeface="Arial" panose="020B0706020202030204"/>
              </a:defRPr>
            </a:lvl6pPr>
            <a:lvl7pPr indent="914400" algn="ctr">
              <a:defRPr sz="4400">
                <a:latin typeface="Arial" panose="020B0706020202030204"/>
                <a:ea typeface="Arial" panose="020B0706020202030204"/>
                <a:cs typeface="Arial" panose="020B0706020202030204"/>
                <a:sym typeface="Arial" panose="020B0706020202030204"/>
              </a:defRPr>
            </a:lvl7pPr>
            <a:lvl8pPr indent="1371600" algn="ctr">
              <a:defRPr sz="4400">
                <a:latin typeface="Arial" panose="020B0706020202030204"/>
                <a:ea typeface="Arial" panose="020B0706020202030204"/>
                <a:cs typeface="Arial" panose="020B0706020202030204"/>
                <a:sym typeface="Arial" panose="020B0706020202030204"/>
              </a:defRPr>
            </a:lvl8pPr>
            <a:lvl9pPr indent="1828800" algn="ctr">
              <a:defRPr sz="4400">
                <a:latin typeface="Arial" panose="020B0706020202030204"/>
                <a:ea typeface="Arial" panose="020B0706020202030204"/>
                <a:cs typeface="Arial" panose="020B0706020202030204"/>
                <a:sym typeface="Arial" panose="020B0706020202030204"/>
              </a:defRPr>
            </a:lvl9pPr>
          </a:lstStyle>
          <a:p>
            <a:pPr algn="l"/>
            <a:r>
              <a:rPr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实验数据</a:t>
            </a:r>
          </a:p>
        </p:txBody>
      </p:sp>
    </p:spTree>
    <p:extLst>
      <p:ext uri="{BB962C8B-B14F-4D97-AF65-F5344CB8AC3E}">
        <p14:creationId xmlns:p14="http://schemas.microsoft.com/office/powerpoint/2010/main" val="1572515418"/>
      </p:ext>
    </p:extLst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1515" y="4690652"/>
            <a:ext cx="736376" cy="359227"/>
          </a:xfrm>
          <a:prstGeom prst="rect">
            <a:avLst/>
          </a:prstGeom>
        </p:spPr>
      </p:pic>
      <p:sp>
        <p:nvSpPr>
          <p:cNvPr id="10" name="标题 80897"/>
          <p:cNvSpPr txBox="1">
            <a:spLocks noChangeArrowheads="1"/>
          </p:cNvSpPr>
          <p:nvPr/>
        </p:nvSpPr>
        <p:spPr>
          <a:xfrm>
            <a:off x="328189" y="324684"/>
            <a:ext cx="4135170" cy="399593"/>
          </a:xfrm>
          <a:prstGeom prst="rect">
            <a:avLst/>
          </a:prstGeom>
        </p:spPr>
        <p:txBody>
          <a:bodyPr>
            <a:noAutofit/>
          </a:bodyPr>
          <a:lstStyle>
            <a:lvl1pPr algn="ctr">
              <a:defRPr sz="4400">
                <a:latin typeface="Arial" panose="020B0706020202030204"/>
                <a:ea typeface="Arial" panose="020B0706020202030204"/>
                <a:cs typeface="Arial" panose="020B0706020202030204"/>
                <a:sym typeface="Arial" panose="020B0706020202030204"/>
              </a:defRPr>
            </a:lvl1pPr>
            <a:lvl2pPr algn="ctr">
              <a:defRPr sz="4400">
                <a:latin typeface="Arial" panose="020B0706020202030204"/>
                <a:ea typeface="Arial" panose="020B0706020202030204"/>
                <a:cs typeface="Arial" panose="020B0706020202030204"/>
                <a:sym typeface="Arial" panose="020B0706020202030204"/>
              </a:defRPr>
            </a:lvl2pPr>
            <a:lvl3pPr algn="ctr">
              <a:defRPr sz="4400">
                <a:latin typeface="Arial" panose="020B0706020202030204"/>
                <a:ea typeface="Arial" panose="020B0706020202030204"/>
                <a:cs typeface="Arial" panose="020B0706020202030204"/>
                <a:sym typeface="Arial" panose="020B0706020202030204"/>
              </a:defRPr>
            </a:lvl3pPr>
            <a:lvl4pPr algn="ctr">
              <a:defRPr sz="4400">
                <a:latin typeface="Arial" panose="020B0706020202030204"/>
                <a:ea typeface="Arial" panose="020B0706020202030204"/>
                <a:cs typeface="Arial" panose="020B0706020202030204"/>
                <a:sym typeface="Arial" panose="020B0706020202030204"/>
              </a:defRPr>
            </a:lvl4pPr>
            <a:lvl5pPr algn="ctr">
              <a:defRPr sz="4400">
                <a:latin typeface="Arial" panose="020B0706020202030204"/>
                <a:ea typeface="Arial" panose="020B0706020202030204"/>
                <a:cs typeface="Arial" panose="020B0706020202030204"/>
                <a:sym typeface="Arial" panose="020B0706020202030204"/>
              </a:defRPr>
            </a:lvl5pPr>
            <a:lvl6pPr indent="457200" algn="ctr">
              <a:defRPr sz="4400">
                <a:latin typeface="Arial" panose="020B0706020202030204"/>
                <a:ea typeface="Arial" panose="020B0706020202030204"/>
                <a:cs typeface="Arial" panose="020B0706020202030204"/>
                <a:sym typeface="Arial" panose="020B0706020202030204"/>
              </a:defRPr>
            </a:lvl6pPr>
            <a:lvl7pPr indent="914400" algn="ctr">
              <a:defRPr sz="4400">
                <a:latin typeface="Arial" panose="020B0706020202030204"/>
                <a:ea typeface="Arial" panose="020B0706020202030204"/>
                <a:cs typeface="Arial" panose="020B0706020202030204"/>
                <a:sym typeface="Arial" panose="020B0706020202030204"/>
              </a:defRPr>
            </a:lvl7pPr>
            <a:lvl8pPr indent="1371600" algn="ctr">
              <a:defRPr sz="4400">
                <a:latin typeface="Arial" panose="020B0706020202030204"/>
                <a:ea typeface="Arial" panose="020B0706020202030204"/>
                <a:cs typeface="Arial" panose="020B0706020202030204"/>
                <a:sym typeface="Arial" panose="020B0706020202030204"/>
              </a:defRPr>
            </a:lvl8pPr>
            <a:lvl9pPr indent="1828800" algn="ctr">
              <a:defRPr sz="4400">
                <a:latin typeface="Arial" panose="020B0706020202030204"/>
                <a:ea typeface="Arial" panose="020B0706020202030204"/>
                <a:cs typeface="Arial" panose="020B0706020202030204"/>
                <a:sym typeface="Arial" panose="020B0706020202030204"/>
              </a:defRPr>
            </a:lvl9pPr>
          </a:lstStyle>
          <a:p>
            <a:pPr algn="l"/>
            <a:r>
              <a:rPr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探究</a:t>
            </a:r>
            <a:r>
              <a:rPr lang="en-US" altLang="zh-CN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2 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电功率跟电流的关系</a:t>
            </a:r>
          </a:p>
        </p:txBody>
      </p:sp>
      <p:sp>
        <p:nvSpPr>
          <p:cNvPr id="11" name="标题 80897"/>
          <p:cNvSpPr txBox="1">
            <a:spLocks noChangeArrowheads="1"/>
          </p:cNvSpPr>
          <p:nvPr/>
        </p:nvSpPr>
        <p:spPr>
          <a:xfrm>
            <a:off x="339507" y="899935"/>
            <a:ext cx="1398758" cy="399593"/>
          </a:xfrm>
          <a:prstGeom prst="rect">
            <a:avLst/>
          </a:prstGeom>
        </p:spPr>
        <p:txBody>
          <a:bodyPr>
            <a:noAutofit/>
          </a:bodyPr>
          <a:lstStyle>
            <a:lvl1pPr algn="ctr">
              <a:defRPr sz="4400">
                <a:latin typeface="Arial" panose="020B0706020202030204"/>
                <a:ea typeface="Arial" panose="020B0706020202030204"/>
                <a:cs typeface="Arial" panose="020B0706020202030204"/>
                <a:sym typeface="Arial" panose="020B0706020202030204"/>
              </a:defRPr>
            </a:lvl1pPr>
            <a:lvl2pPr algn="ctr">
              <a:defRPr sz="4400">
                <a:latin typeface="Arial" panose="020B0706020202030204"/>
                <a:ea typeface="Arial" panose="020B0706020202030204"/>
                <a:cs typeface="Arial" panose="020B0706020202030204"/>
                <a:sym typeface="Arial" panose="020B0706020202030204"/>
              </a:defRPr>
            </a:lvl2pPr>
            <a:lvl3pPr algn="ctr">
              <a:defRPr sz="4400">
                <a:latin typeface="Arial" panose="020B0706020202030204"/>
                <a:ea typeface="Arial" panose="020B0706020202030204"/>
                <a:cs typeface="Arial" panose="020B0706020202030204"/>
                <a:sym typeface="Arial" panose="020B0706020202030204"/>
              </a:defRPr>
            </a:lvl3pPr>
            <a:lvl4pPr algn="ctr">
              <a:defRPr sz="4400">
                <a:latin typeface="Arial" panose="020B0706020202030204"/>
                <a:ea typeface="Arial" panose="020B0706020202030204"/>
                <a:cs typeface="Arial" panose="020B0706020202030204"/>
                <a:sym typeface="Arial" panose="020B0706020202030204"/>
              </a:defRPr>
            </a:lvl4pPr>
            <a:lvl5pPr algn="ctr">
              <a:defRPr sz="4400">
                <a:latin typeface="Arial" panose="020B0706020202030204"/>
                <a:ea typeface="Arial" panose="020B0706020202030204"/>
                <a:cs typeface="Arial" panose="020B0706020202030204"/>
                <a:sym typeface="Arial" panose="020B0706020202030204"/>
              </a:defRPr>
            </a:lvl5pPr>
            <a:lvl6pPr indent="457200" algn="ctr">
              <a:defRPr sz="4400">
                <a:latin typeface="Arial" panose="020B0706020202030204"/>
                <a:ea typeface="Arial" panose="020B0706020202030204"/>
                <a:cs typeface="Arial" panose="020B0706020202030204"/>
                <a:sym typeface="Arial" panose="020B0706020202030204"/>
              </a:defRPr>
            </a:lvl6pPr>
            <a:lvl7pPr indent="914400" algn="ctr">
              <a:defRPr sz="4400">
                <a:latin typeface="Arial" panose="020B0706020202030204"/>
                <a:ea typeface="Arial" panose="020B0706020202030204"/>
                <a:cs typeface="Arial" panose="020B0706020202030204"/>
                <a:sym typeface="Arial" panose="020B0706020202030204"/>
              </a:defRPr>
            </a:lvl7pPr>
            <a:lvl8pPr indent="1371600" algn="ctr">
              <a:defRPr sz="4400">
                <a:latin typeface="Arial" panose="020B0706020202030204"/>
                <a:ea typeface="Arial" panose="020B0706020202030204"/>
                <a:cs typeface="Arial" panose="020B0706020202030204"/>
                <a:sym typeface="Arial" panose="020B0706020202030204"/>
              </a:defRPr>
            </a:lvl8pPr>
            <a:lvl9pPr indent="1828800" algn="ctr">
              <a:defRPr sz="4400">
                <a:latin typeface="Arial" panose="020B0706020202030204"/>
                <a:ea typeface="Arial" panose="020B0706020202030204"/>
                <a:cs typeface="Arial" panose="020B0706020202030204"/>
                <a:sym typeface="Arial" panose="020B0706020202030204"/>
              </a:defRPr>
            </a:lvl9pPr>
          </a:lstStyle>
          <a:p>
            <a:pPr algn="l"/>
            <a:r>
              <a:rPr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电路图：</a:t>
            </a:r>
          </a:p>
        </p:txBody>
      </p:sp>
      <p:sp>
        <p:nvSpPr>
          <p:cNvPr id="12" name="Rectangle 2"/>
          <p:cNvSpPr>
            <a:spLocks noChangeArrowheads="1"/>
          </p:cNvSpPr>
          <p:nvPr/>
        </p:nvSpPr>
        <p:spPr bwMode="auto">
          <a:xfrm>
            <a:off x="237654" y="2272639"/>
            <a:ext cx="4596896" cy="2418013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>
            <a:no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实验步骤：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将</a:t>
            </a:r>
            <a:r>
              <a:rPr lang="zh-CN" altLang="en-US" sz="2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小灯泡</a:t>
            </a:r>
            <a:r>
              <a:rPr lang="en-US" altLang="zh-CN" sz="2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L</a:t>
            </a:r>
            <a:r>
              <a:rPr lang="en-US" altLang="zh-CN" sz="2400" baseline="-250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en-US" altLang="zh-CN" sz="2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2.5V 0.3A”</a:t>
            </a:r>
            <a:r>
              <a:rPr lang="zh-CN" altLang="en-US" sz="2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和</a:t>
            </a:r>
            <a:r>
              <a:rPr lang="en-US" altLang="zh-CN" sz="2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L</a:t>
            </a:r>
            <a:r>
              <a:rPr lang="en-US" altLang="zh-CN" sz="2400" baseline="-250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en-US" altLang="zh-CN" sz="2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3.8V 0.3A</a:t>
            </a:r>
            <a:r>
              <a:rPr lang="en-US" altLang="zh-CN" sz="2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 并联</a:t>
            </a:r>
            <a:r>
              <a:rPr lang="zh-CN" altLang="en-US" sz="2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起来，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按图连接电路。闭合开关观察亮度，记录电压表的示数。</a:t>
            </a:r>
            <a:endParaRPr lang="zh-CN" altLang="en-US" sz="24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Text Box 48"/>
          <p:cNvSpPr txBox="1">
            <a:spLocks noChangeArrowheads="1"/>
          </p:cNvSpPr>
          <p:nvPr/>
        </p:nvSpPr>
        <p:spPr bwMode="auto">
          <a:xfrm>
            <a:off x="276137" y="1445579"/>
            <a:ext cx="5352858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600" b="1">
                <a:solidFill>
                  <a:schemeClr val="tx2"/>
                </a:solidFill>
                <a:latin typeface="Arial" pitchFamily="34" charset="0"/>
                <a:ea typeface="宋体" pitchFamily="2" charset="-122"/>
              </a:defRPr>
            </a:lvl1pPr>
            <a:lvl2pPr>
              <a:defRPr sz="3600" b="1">
                <a:solidFill>
                  <a:schemeClr val="tx2"/>
                </a:solidFill>
                <a:latin typeface="Arial" pitchFamily="34" charset="0"/>
                <a:ea typeface="宋体" pitchFamily="2" charset="-122"/>
              </a:defRPr>
            </a:lvl2pPr>
            <a:lvl3pPr>
              <a:defRPr sz="3600" b="1">
                <a:solidFill>
                  <a:schemeClr val="tx2"/>
                </a:solidFill>
                <a:latin typeface="Arial" pitchFamily="34" charset="0"/>
                <a:ea typeface="宋体" pitchFamily="2" charset="-122"/>
              </a:defRPr>
            </a:lvl3pPr>
            <a:lvl4pPr>
              <a:defRPr sz="3600" b="1">
                <a:solidFill>
                  <a:schemeClr val="tx2"/>
                </a:solidFill>
                <a:latin typeface="Arial" pitchFamily="34" charset="0"/>
                <a:ea typeface="宋体" pitchFamily="2" charset="-122"/>
              </a:defRPr>
            </a:lvl4pPr>
            <a:lvl5pPr>
              <a:defRPr sz="3600" b="1">
                <a:solidFill>
                  <a:schemeClr val="tx2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20000"/>
              </a:spcBef>
              <a:spcAft>
                <a:spcPct val="0"/>
              </a:spcAft>
              <a:buFont typeface="Arial" pitchFamily="34" charset="0"/>
              <a:defRPr sz="3600" b="1">
                <a:solidFill>
                  <a:schemeClr val="tx2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20000"/>
              </a:spcBef>
              <a:spcAft>
                <a:spcPct val="0"/>
              </a:spcAft>
              <a:buFont typeface="Arial" pitchFamily="34" charset="0"/>
              <a:defRPr sz="3600" b="1">
                <a:solidFill>
                  <a:schemeClr val="tx2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20000"/>
              </a:spcBef>
              <a:spcAft>
                <a:spcPct val="0"/>
              </a:spcAft>
              <a:buFont typeface="Arial" pitchFamily="34" charset="0"/>
              <a:defRPr sz="3600" b="1">
                <a:solidFill>
                  <a:schemeClr val="tx2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20000"/>
              </a:spcBef>
              <a:spcAft>
                <a:spcPct val="0"/>
              </a:spcAft>
              <a:buFont typeface="Arial" pitchFamily="34" charset="0"/>
              <a:defRPr sz="3600" b="1">
                <a:solidFill>
                  <a:schemeClr val="tx2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l">
              <a:lnSpc>
                <a:spcPct val="150000"/>
              </a:lnSpc>
            </a:pPr>
            <a:r>
              <a:rPr lang="zh-CN" altLang="en-US" sz="24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把</a:t>
            </a:r>
            <a:r>
              <a:rPr lang="en-US" altLang="zh-CN" sz="24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2400" b="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只</a:t>
            </a:r>
            <a:r>
              <a:rPr lang="zh-CN" altLang="en-US" sz="24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灯泡并联，两灯两端的电压相等。</a:t>
            </a:r>
            <a:endParaRPr lang="zh-CN" altLang="en-US" sz="2400" b="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42" name="组合 41"/>
          <p:cNvGrpSpPr/>
          <p:nvPr/>
        </p:nvGrpSpPr>
        <p:grpSpPr>
          <a:xfrm>
            <a:off x="5857592" y="378851"/>
            <a:ext cx="2035986" cy="2333928"/>
            <a:chOff x="6473228" y="528554"/>
            <a:chExt cx="2181026" cy="2613110"/>
          </a:xfrm>
        </p:grpSpPr>
        <p:grpSp>
          <p:nvGrpSpPr>
            <p:cNvPr id="43" name="组合 119"/>
            <p:cNvGrpSpPr>
              <a:grpSpLocks/>
            </p:cNvGrpSpPr>
            <p:nvPr/>
          </p:nvGrpSpPr>
          <p:grpSpPr bwMode="auto">
            <a:xfrm>
              <a:off x="6473228" y="620170"/>
              <a:ext cx="2181026" cy="2521494"/>
              <a:chOff x="5868144" y="1700808"/>
              <a:chExt cx="2880320" cy="3168486"/>
            </a:xfrm>
          </p:grpSpPr>
          <p:sp>
            <p:nvSpPr>
              <p:cNvPr id="50" name="Rectangle 1"/>
              <p:cNvSpPr>
                <a:spLocks noChangeArrowheads="1"/>
              </p:cNvSpPr>
              <p:nvPr/>
            </p:nvSpPr>
            <p:spPr bwMode="auto">
              <a:xfrm>
                <a:off x="6300392" y="3965473"/>
                <a:ext cx="719680" cy="4189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>
                <a:spAutoFit/>
              </a:bodyPr>
              <a:lstStyle/>
              <a:p>
                <a:pPr eaLnBrk="0" hangingPunct="0"/>
                <a:r>
                  <a:rPr lang="en-US" altLang="zh-CN" sz="2000" dirty="0">
                    <a:latin typeface="微软雅黑" pitchFamily="34" charset="-122"/>
                    <a:ea typeface="微软雅黑" pitchFamily="34" charset="-122"/>
                  </a:rPr>
                  <a:t> E</a:t>
                </a:r>
                <a:endParaRPr lang="en-US" altLang="zh-CN" sz="2000" baseline="-25000" dirty="0">
                  <a:latin typeface="微软雅黑" pitchFamily="34" charset="-122"/>
                  <a:ea typeface="微软雅黑" pitchFamily="34" charset="-122"/>
                </a:endParaRPr>
              </a:p>
            </p:txBody>
          </p:sp>
          <p:grpSp>
            <p:nvGrpSpPr>
              <p:cNvPr id="51" name="组合 118"/>
              <p:cNvGrpSpPr>
                <a:grpSpLocks/>
              </p:cNvGrpSpPr>
              <p:nvPr/>
            </p:nvGrpSpPr>
            <p:grpSpPr bwMode="auto">
              <a:xfrm>
                <a:off x="5868144" y="1700808"/>
                <a:ext cx="2880320" cy="3168486"/>
                <a:chOff x="4932040" y="1772816"/>
                <a:chExt cx="2880320" cy="3168486"/>
              </a:xfrm>
            </p:grpSpPr>
            <p:sp>
              <p:nvSpPr>
                <p:cNvPr id="52" name="Rectangle 1"/>
                <p:cNvSpPr>
                  <a:spLocks noChangeArrowheads="1"/>
                </p:cNvSpPr>
                <p:nvPr/>
              </p:nvSpPr>
              <p:spPr bwMode="auto">
                <a:xfrm>
                  <a:off x="6516216" y="4101716"/>
                  <a:ext cx="719680" cy="41890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>
                  <a:spAutoFit/>
                </a:bodyPr>
                <a:lstStyle/>
                <a:p>
                  <a:pPr eaLnBrk="0" hangingPunct="0"/>
                  <a:r>
                    <a:rPr lang="en-US" altLang="zh-CN" sz="2000" dirty="0">
                      <a:latin typeface="微软雅黑" pitchFamily="34" charset="-122"/>
                      <a:ea typeface="微软雅黑" pitchFamily="34" charset="-122"/>
                    </a:rPr>
                    <a:t> S</a:t>
                  </a:r>
                  <a:endParaRPr lang="en-US" altLang="zh-CN" sz="2000" baseline="-25000" dirty="0"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grpSp>
              <p:nvGrpSpPr>
                <p:cNvPr id="53" name="组合 117"/>
                <p:cNvGrpSpPr>
                  <a:grpSpLocks/>
                </p:cNvGrpSpPr>
                <p:nvPr/>
              </p:nvGrpSpPr>
              <p:grpSpPr bwMode="auto">
                <a:xfrm>
                  <a:off x="4932040" y="1772816"/>
                  <a:ext cx="2880320" cy="3168486"/>
                  <a:chOff x="4860032" y="1844824"/>
                  <a:chExt cx="2880320" cy="3168486"/>
                </a:xfrm>
              </p:grpSpPr>
              <p:grpSp>
                <p:nvGrpSpPr>
                  <p:cNvPr id="54" name="组合 115"/>
                  <p:cNvGrpSpPr>
                    <a:grpSpLocks/>
                  </p:cNvGrpSpPr>
                  <p:nvPr/>
                </p:nvGrpSpPr>
                <p:grpSpPr bwMode="auto">
                  <a:xfrm>
                    <a:off x="4860032" y="2060848"/>
                    <a:ext cx="2880320" cy="2664296"/>
                    <a:chOff x="4860032" y="2060848"/>
                    <a:chExt cx="2880320" cy="2664296"/>
                  </a:xfrm>
                </p:grpSpPr>
                <p:cxnSp>
                  <p:nvCxnSpPr>
                    <p:cNvPr id="73" name="直接连接符 72"/>
                    <p:cNvCxnSpPr>
                      <a:cxnSpLocks noChangeShapeType="1"/>
                    </p:cNvCxnSpPr>
                    <p:nvPr/>
                  </p:nvCxnSpPr>
                  <p:spPr bwMode="auto">
                    <a:xfrm>
                      <a:off x="4860032" y="2118707"/>
                      <a:ext cx="2880320" cy="0"/>
                    </a:xfrm>
                    <a:prstGeom prst="line">
                      <a:avLst/>
                    </a:prstGeom>
                    <a:noFill/>
                    <a:ln w="31750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</p:cxnSp>
                <p:cxnSp>
                  <p:nvCxnSpPr>
                    <p:cNvPr id="74" name="直接连接符 27"/>
                    <p:cNvCxnSpPr>
                      <a:cxnSpLocks noChangeShapeType="1"/>
                    </p:cNvCxnSpPr>
                    <p:nvPr/>
                  </p:nvCxnSpPr>
                  <p:spPr bwMode="auto">
                    <a:xfrm>
                      <a:off x="4860032" y="2097100"/>
                      <a:ext cx="0" cy="1043869"/>
                    </a:xfrm>
                    <a:prstGeom prst="line">
                      <a:avLst/>
                    </a:prstGeom>
                    <a:noFill/>
                    <a:ln w="31750">
                      <a:solidFill>
                        <a:schemeClr val="tx1"/>
                      </a:solidFill>
                      <a:round/>
                      <a:headEnd/>
                      <a:tailEnd type="oval" w="med" len="med"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</p:cxnSp>
                <p:sp>
                  <p:nvSpPr>
                    <p:cNvPr id="75" name="矩形 45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860032" y="3140968"/>
                      <a:ext cx="2880320" cy="1584176"/>
                    </a:xfrm>
                    <a:prstGeom prst="rect">
                      <a:avLst/>
                    </a:prstGeom>
                    <a:noFill/>
                    <a:ln w="285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pPr eaLnBrk="0" hangingPunct="0"/>
                      <a:endParaRPr lang="zh-CN" altLang="en-US" sz="2400">
                        <a:latin typeface="微软雅黑" pitchFamily="34" charset="-122"/>
                        <a:ea typeface="微软雅黑" pitchFamily="34" charset="-122"/>
                      </a:endParaRPr>
                    </a:p>
                  </p:txBody>
                </p:sp>
                <p:sp>
                  <p:nvSpPr>
                    <p:cNvPr id="76" name="Rectangle 1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5323676" y="2256806"/>
                      <a:ext cx="800173" cy="483348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 anchor="ctr">
                      <a:spAutoFit/>
                    </a:bodyPr>
                    <a:lstStyle/>
                    <a:p>
                      <a:pPr eaLnBrk="0" hangingPunct="0"/>
                      <a:r>
                        <a:rPr lang="en-US" altLang="zh-CN" sz="2400" dirty="0">
                          <a:latin typeface="微软雅黑" pitchFamily="34" charset="-122"/>
                          <a:ea typeface="微软雅黑" pitchFamily="34" charset="-122"/>
                        </a:rPr>
                        <a:t> </a:t>
                      </a:r>
                      <a:r>
                        <a:rPr lang="en-US" altLang="zh-CN" sz="2000" dirty="0">
                          <a:latin typeface="微软雅黑" pitchFamily="34" charset="-122"/>
                          <a:ea typeface="微软雅黑" pitchFamily="34" charset="-122"/>
                        </a:rPr>
                        <a:t>L</a:t>
                      </a:r>
                      <a:r>
                        <a:rPr lang="en-US" altLang="zh-CN" sz="2000" baseline="-25000" dirty="0">
                          <a:latin typeface="微软雅黑" pitchFamily="34" charset="-122"/>
                          <a:ea typeface="微软雅黑" pitchFamily="34" charset="-122"/>
                        </a:rPr>
                        <a:t>1</a:t>
                      </a:r>
                    </a:p>
                  </p:txBody>
                </p:sp>
                <p:sp>
                  <p:nvSpPr>
                    <p:cNvPr id="77" name="Rectangle 1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5292280" y="3383513"/>
                      <a:ext cx="927943" cy="418903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 anchor="ctr">
                      <a:spAutoFit/>
                    </a:bodyPr>
                    <a:lstStyle/>
                    <a:p>
                      <a:pPr eaLnBrk="0" hangingPunct="0"/>
                      <a:r>
                        <a:rPr lang="en-US" altLang="zh-CN" sz="2000" dirty="0">
                          <a:latin typeface="微软雅黑" pitchFamily="34" charset="-122"/>
                          <a:ea typeface="微软雅黑" pitchFamily="34" charset="-122"/>
                        </a:rPr>
                        <a:t> L</a:t>
                      </a:r>
                      <a:r>
                        <a:rPr lang="en-US" altLang="zh-CN" sz="2000" baseline="-25000" dirty="0">
                          <a:latin typeface="微软雅黑" pitchFamily="34" charset="-122"/>
                          <a:ea typeface="微软雅黑" pitchFamily="34" charset="-122"/>
                        </a:rPr>
                        <a:t>2</a:t>
                      </a:r>
                    </a:p>
                  </p:txBody>
                </p:sp>
                <p:cxnSp>
                  <p:nvCxnSpPr>
                    <p:cNvPr id="78" name="直接连接符 27"/>
                    <p:cNvCxnSpPr>
                      <a:cxnSpLocks noChangeShapeType="1"/>
                    </p:cNvCxnSpPr>
                    <p:nvPr/>
                  </p:nvCxnSpPr>
                  <p:spPr bwMode="auto">
                    <a:xfrm>
                      <a:off x="7740352" y="2060848"/>
                      <a:ext cx="0" cy="1080120"/>
                    </a:xfrm>
                    <a:prstGeom prst="line">
                      <a:avLst/>
                    </a:prstGeom>
                    <a:noFill/>
                    <a:ln w="31750">
                      <a:solidFill>
                        <a:schemeClr val="tx1"/>
                      </a:solidFill>
                      <a:round/>
                      <a:headEnd/>
                      <a:tailEnd type="oval" w="med" len="med"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</p:cxnSp>
              </p:grpSp>
              <p:grpSp>
                <p:nvGrpSpPr>
                  <p:cNvPr id="55" name="组合 116"/>
                  <p:cNvGrpSpPr>
                    <a:grpSpLocks/>
                  </p:cNvGrpSpPr>
                  <p:nvPr/>
                </p:nvGrpSpPr>
                <p:grpSpPr bwMode="auto">
                  <a:xfrm>
                    <a:off x="5364088" y="1844824"/>
                    <a:ext cx="1655944" cy="3168486"/>
                    <a:chOff x="5364088" y="1844824"/>
                    <a:chExt cx="1655944" cy="3168486"/>
                  </a:xfrm>
                </p:grpSpPr>
                <p:grpSp>
                  <p:nvGrpSpPr>
                    <p:cNvPr id="56" name="组合 54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5364088" y="2924944"/>
                      <a:ext cx="503422" cy="504552"/>
                      <a:chOff x="3923928" y="4077072"/>
                      <a:chExt cx="503422" cy="504552"/>
                    </a:xfrm>
                  </p:grpSpPr>
                  <p:sp>
                    <p:nvSpPr>
                      <p:cNvPr id="70" name="椭圆 50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3923928" y="4077072"/>
                        <a:ext cx="503422" cy="504552"/>
                      </a:xfrm>
                      <a:prstGeom prst="ellipse">
                        <a:avLst/>
                      </a:prstGeom>
                      <a:solidFill>
                        <a:schemeClr val="bg1"/>
                      </a:solidFill>
                      <a:ln w="31750">
                        <a:solidFill>
                          <a:schemeClr val="tx1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pPr eaLnBrk="0" hangingPunct="0"/>
                        <a:endParaRPr lang="zh-CN" altLang="en-US" sz="2400">
                          <a:latin typeface="微软雅黑" pitchFamily="34" charset="-122"/>
                          <a:ea typeface="微软雅黑" pitchFamily="34" charset="-122"/>
                        </a:endParaRPr>
                      </a:p>
                    </p:txBody>
                  </p:sp>
                  <p:cxnSp>
                    <p:nvCxnSpPr>
                      <p:cNvPr id="71" name="直接连接符 49"/>
                      <p:cNvCxnSpPr>
                        <a:cxnSpLocks noChangeShapeType="1"/>
                      </p:cNvCxnSpPr>
                      <p:nvPr/>
                    </p:nvCxnSpPr>
                    <p:spPr bwMode="auto">
                      <a:xfrm flipV="1">
                        <a:off x="3995936" y="4149080"/>
                        <a:ext cx="357780" cy="358584"/>
                      </a:xfrm>
                      <a:prstGeom prst="line">
                        <a:avLst/>
                      </a:prstGeom>
                      <a:noFill/>
                      <a:ln w="31750">
                        <a:solidFill>
                          <a:schemeClr val="tx1"/>
                        </a:solidFill>
                        <a:round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noFill/>
                          </a14:hiddenFill>
                        </a:ext>
                      </a:extLst>
                    </p:spPr>
                  </p:cxnSp>
                  <p:cxnSp>
                    <p:nvCxnSpPr>
                      <p:cNvPr id="72" name="直接连接符 51"/>
                      <p:cNvCxnSpPr>
                        <a:cxnSpLocks noChangeShapeType="1"/>
                      </p:cNvCxnSpPr>
                      <p:nvPr/>
                    </p:nvCxnSpPr>
                    <p:spPr bwMode="auto">
                      <a:xfrm>
                        <a:off x="3995936" y="4149080"/>
                        <a:ext cx="355974" cy="356772"/>
                      </a:xfrm>
                      <a:prstGeom prst="line">
                        <a:avLst/>
                      </a:prstGeom>
                      <a:noFill/>
                      <a:ln w="31750">
                        <a:solidFill>
                          <a:schemeClr val="tx1"/>
                        </a:solidFill>
                        <a:round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noFill/>
                          </a14:hiddenFill>
                        </a:ext>
                      </a:extLst>
                    </p:spPr>
                  </p:cxnSp>
                </p:grpSp>
                <p:grpSp>
                  <p:nvGrpSpPr>
                    <p:cNvPr id="57" name="组合 83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5580112" y="4437112"/>
                      <a:ext cx="144016" cy="576198"/>
                      <a:chOff x="4211960" y="4869160"/>
                      <a:chExt cx="144016" cy="576198"/>
                    </a:xfrm>
                  </p:grpSpPr>
                  <p:sp>
                    <p:nvSpPr>
                      <p:cNvPr id="67" name="矩形 82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4211960" y="5013176"/>
                        <a:ext cx="144016" cy="288032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 w="9525">
                        <a:solidFill>
                          <a:schemeClr val="bg1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pPr eaLnBrk="0" hangingPunct="0"/>
                        <a:endParaRPr lang="zh-CN" altLang="en-US" sz="2400">
                          <a:latin typeface="微软雅黑" pitchFamily="34" charset="-122"/>
                          <a:ea typeface="微软雅黑" pitchFamily="34" charset="-122"/>
                        </a:endParaRPr>
                      </a:p>
                    </p:txBody>
                  </p:sp>
                  <p:cxnSp>
                    <p:nvCxnSpPr>
                      <p:cNvPr id="68" name="直接连接符 67"/>
                      <p:cNvCxnSpPr>
                        <a:cxnSpLocks noChangeShapeType="1"/>
                      </p:cNvCxnSpPr>
                      <p:nvPr/>
                    </p:nvCxnSpPr>
                    <p:spPr bwMode="auto">
                      <a:xfrm flipV="1">
                        <a:off x="4211960" y="5013176"/>
                        <a:ext cx="0" cy="345719"/>
                      </a:xfrm>
                      <a:prstGeom prst="line">
                        <a:avLst/>
                      </a:prstGeom>
                      <a:noFill/>
                      <a:ln w="31750">
                        <a:solidFill>
                          <a:schemeClr val="tx1"/>
                        </a:solidFill>
                        <a:round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noFill/>
                          </a14:hiddenFill>
                        </a:ext>
                      </a:extLst>
                    </p:spPr>
                  </p:cxnSp>
                  <p:cxnSp>
                    <p:nvCxnSpPr>
                      <p:cNvPr id="69" name="直接连接符 22"/>
                      <p:cNvCxnSpPr>
                        <a:cxnSpLocks noChangeShapeType="1"/>
                      </p:cNvCxnSpPr>
                      <p:nvPr/>
                    </p:nvCxnSpPr>
                    <p:spPr bwMode="auto">
                      <a:xfrm flipV="1">
                        <a:off x="4355976" y="4869160"/>
                        <a:ext cx="0" cy="576198"/>
                      </a:xfrm>
                      <a:prstGeom prst="line">
                        <a:avLst/>
                      </a:prstGeom>
                      <a:noFill/>
                      <a:ln w="31750">
                        <a:solidFill>
                          <a:schemeClr val="tx1"/>
                        </a:solidFill>
                        <a:round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noFill/>
                          </a14:hiddenFill>
                        </a:ext>
                      </a:extLst>
                    </p:spPr>
                  </p:cxnSp>
                </p:grpSp>
                <p:grpSp>
                  <p:nvGrpSpPr>
                    <p:cNvPr id="58" name="组合 75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6444208" y="4581128"/>
                      <a:ext cx="575824" cy="216024"/>
                      <a:chOff x="2843808" y="4437112"/>
                      <a:chExt cx="575824" cy="216024"/>
                    </a:xfrm>
                  </p:grpSpPr>
                  <p:grpSp>
                    <p:nvGrpSpPr>
                      <p:cNvPr id="63" name="组合 74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2843808" y="4437112"/>
                        <a:ext cx="575824" cy="216024"/>
                        <a:chOff x="2843808" y="4437112"/>
                        <a:chExt cx="575824" cy="216024"/>
                      </a:xfrm>
                    </p:grpSpPr>
                    <p:sp>
                      <p:nvSpPr>
                        <p:cNvPr id="65" name="矩形 72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2843808" y="4509120"/>
                          <a:ext cx="432048" cy="144016"/>
                        </a:xfrm>
                        <a:prstGeom prst="rect">
                          <a:avLst/>
                        </a:prstGeom>
                        <a:solidFill>
                          <a:schemeClr val="bg1"/>
                        </a:solidFill>
                        <a:ln w="9525">
                          <a:solidFill>
                            <a:schemeClr val="bg1"/>
                          </a:solidFill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pPr eaLnBrk="0" hangingPunct="0"/>
                          <a:endParaRPr lang="zh-CN" altLang="en-US" sz="2400">
                            <a:latin typeface="微软雅黑" pitchFamily="34" charset="-122"/>
                            <a:ea typeface="微软雅黑" pitchFamily="34" charset="-122"/>
                          </a:endParaRPr>
                        </a:p>
                      </p:txBody>
                    </p:sp>
                    <p:cxnSp>
                      <p:nvCxnSpPr>
                        <p:cNvPr id="66" name="直接连接符 33"/>
                        <p:cNvCxnSpPr>
                          <a:cxnSpLocks noChangeShapeType="1"/>
                        </p:cNvCxnSpPr>
                        <p:nvPr/>
                      </p:nvCxnSpPr>
                      <p:spPr bwMode="auto">
                        <a:xfrm flipV="1">
                          <a:off x="2987824" y="4437112"/>
                          <a:ext cx="431808" cy="143914"/>
                        </a:xfrm>
                        <a:prstGeom prst="line">
                          <a:avLst/>
                        </a:prstGeom>
                        <a:noFill/>
                        <a:ln w="31750">
                          <a:solidFill>
                            <a:schemeClr val="tx1"/>
                          </a:solidFill>
                          <a:round/>
                          <a:headEnd/>
                          <a:tailEnd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noFill/>
                            </a14:hiddenFill>
                          </a:ext>
                        </a:extLst>
                      </p:spPr>
                    </p:cxnSp>
                  </p:grpSp>
                  <p:sp>
                    <p:nvSpPr>
                      <p:cNvPr id="64" name="椭圆 62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2843808" y="4509120"/>
                        <a:ext cx="144109" cy="144006"/>
                      </a:xfrm>
                      <a:prstGeom prst="ellipse">
                        <a:avLst/>
                      </a:prstGeom>
                      <a:solidFill>
                        <a:schemeClr val="bg1"/>
                      </a:solidFill>
                      <a:ln w="31750">
                        <a:solidFill>
                          <a:schemeClr val="tx1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pPr eaLnBrk="0" hangingPunct="0"/>
                        <a:endParaRPr lang="zh-CN" altLang="en-US" sz="2400">
                          <a:latin typeface="微软雅黑" pitchFamily="34" charset="-122"/>
                          <a:ea typeface="微软雅黑" pitchFamily="34" charset="-122"/>
                        </a:endParaRPr>
                      </a:p>
                    </p:txBody>
                  </p:sp>
                </p:grpSp>
                <p:grpSp>
                  <p:nvGrpSpPr>
                    <p:cNvPr id="59" name="组合 54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5364088" y="1844824"/>
                      <a:ext cx="503422" cy="504552"/>
                      <a:chOff x="3923928" y="4077072"/>
                      <a:chExt cx="503422" cy="504552"/>
                    </a:xfrm>
                  </p:grpSpPr>
                  <p:sp>
                    <p:nvSpPr>
                      <p:cNvPr id="60" name="椭圆 90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3923928" y="4077072"/>
                        <a:ext cx="503422" cy="504552"/>
                      </a:xfrm>
                      <a:prstGeom prst="ellipse">
                        <a:avLst/>
                      </a:prstGeom>
                      <a:solidFill>
                        <a:schemeClr val="bg1"/>
                      </a:solidFill>
                      <a:ln w="31750">
                        <a:solidFill>
                          <a:schemeClr val="tx1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pPr eaLnBrk="0" hangingPunct="0"/>
                        <a:endParaRPr lang="zh-CN" altLang="en-US" sz="2400">
                          <a:latin typeface="微软雅黑" pitchFamily="34" charset="-122"/>
                          <a:ea typeface="微软雅黑" pitchFamily="34" charset="-122"/>
                        </a:endParaRPr>
                      </a:p>
                    </p:txBody>
                  </p:sp>
                  <p:cxnSp>
                    <p:nvCxnSpPr>
                      <p:cNvPr id="61" name="直接连接符 92"/>
                      <p:cNvCxnSpPr>
                        <a:cxnSpLocks noChangeShapeType="1"/>
                      </p:cNvCxnSpPr>
                      <p:nvPr/>
                    </p:nvCxnSpPr>
                    <p:spPr bwMode="auto">
                      <a:xfrm flipV="1">
                        <a:off x="3995936" y="4149080"/>
                        <a:ext cx="357780" cy="358584"/>
                      </a:xfrm>
                      <a:prstGeom prst="line">
                        <a:avLst/>
                      </a:prstGeom>
                      <a:noFill/>
                      <a:ln w="31750">
                        <a:solidFill>
                          <a:schemeClr val="tx1"/>
                        </a:solidFill>
                        <a:round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noFill/>
                          </a14:hiddenFill>
                        </a:ext>
                      </a:extLst>
                    </p:spPr>
                  </p:cxnSp>
                  <p:cxnSp>
                    <p:nvCxnSpPr>
                      <p:cNvPr id="62" name="直接连接符 97"/>
                      <p:cNvCxnSpPr>
                        <a:cxnSpLocks noChangeShapeType="1"/>
                      </p:cNvCxnSpPr>
                      <p:nvPr/>
                    </p:nvCxnSpPr>
                    <p:spPr bwMode="auto">
                      <a:xfrm>
                        <a:off x="3995936" y="4149080"/>
                        <a:ext cx="355974" cy="356772"/>
                      </a:xfrm>
                      <a:prstGeom prst="line">
                        <a:avLst/>
                      </a:prstGeom>
                      <a:noFill/>
                      <a:ln w="31750">
                        <a:solidFill>
                          <a:schemeClr val="tx1"/>
                        </a:solidFill>
                        <a:round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noFill/>
                          </a14:hiddenFill>
                        </a:ext>
                      </a:extLst>
                    </p:spPr>
                  </p:cxnSp>
                </p:grpSp>
              </p:grpSp>
            </p:grpSp>
          </p:grpSp>
        </p:grpSp>
        <p:grpSp>
          <p:nvGrpSpPr>
            <p:cNvPr id="44" name="组合 70"/>
            <p:cNvGrpSpPr>
              <a:grpSpLocks/>
            </p:cNvGrpSpPr>
            <p:nvPr/>
          </p:nvGrpSpPr>
          <p:grpSpPr bwMode="auto">
            <a:xfrm>
              <a:off x="7517331" y="1465213"/>
              <a:ext cx="649288" cy="419962"/>
              <a:chOff x="1128792" y="4302998"/>
              <a:chExt cx="648083" cy="418898"/>
            </a:xfrm>
          </p:grpSpPr>
          <p:sp>
            <p:nvSpPr>
              <p:cNvPr id="48" name="椭圆 53"/>
              <p:cNvSpPr>
                <a:spLocks noChangeArrowheads="1"/>
              </p:cNvSpPr>
              <p:nvPr/>
            </p:nvSpPr>
            <p:spPr bwMode="auto">
              <a:xfrm>
                <a:off x="1165185" y="4302998"/>
                <a:ext cx="430533" cy="418898"/>
              </a:xfrm>
              <a:prstGeom prst="ellipse">
                <a:avLst/>
              </a:prstGeom>
              <a:solidFill>
                <a:schemeClr val="bg1"/>
              </a:solidFill>
              <a:ln w="31750">
                <a:solidFill>
                  <a:schemeClr val="tx1"/>
                </a:solidFill>
                <a:prstDash val="dash"/>
                <a:round/>
                <a:headEnd/>
                <a:tailEnd/>
              </a:ln>
            </p:spPr>
            <p:txBody>
              <a:bodyPr/>
              <a:lstStyle/>
              <a:p>
                <a:pPr eaLnBrk="0" hangingPunct="0"/>
                <a:endParaRPr lang="zh-CN" altLang="en-US" sz="2400"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49" name="Rectangle 1"/>
              <p:cNvSpPr>
                <a:spLocks noChangeArrowheads="1"/>
              </p:cNvSpPr>
              <p:nvPr/>
            </p:nvSpPr>
            <p:spPr bwMode="auto">
              <a:xfrm>
                <a:off x="1128792" y="4306405"/>
                <a:ext cx="648083" cy="3990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>
                <a:spAutoFit/>
              </a:bodyPr>
              <a:lstStyle/>
              <a:p>
                <a:pPr eaLnBrk="0" hangingPunct="0"/>
                <a:r>
                  <a:rPr lang="en-US" altLang="zh-CN" sz="2000" dirty="0">
                    <a:latin typeface="微软雅黑" pitchFamily="34" charset="-122"/>
                    <a:ea typeface="微软雅黑" pitchFamily="34" charset="-122"/>
                  </a:rPr>
                  <a:t> A</a:t>
                </a:r>
                <a:endParaRPr lang="en-US" altLang="zh-CN" sz="2000" baseline="-25000" dirty="0"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grpSp>
          <p:nvGrpSpPr>
            <p:cNvPr id="45" name="组合 70"/>
            <p:cNvGrpSpPr>
              <a:grpSpLocks/>
            </p:cNvGrpSpPr>
            <p:nvPr/>
          </p:nvGrpSpPr>
          <p:grpSpPr bwMode="auto">
            <a:xfrm>
              <a:off x="7579797" y="528554"/>
              <a:ext cx="546280" cy="553077"/>
              <a:chOff x="1246445" y="4202930"/>
              <a:chExt cx="466824" cy="523276"/>
            </a:xfrm>
          </p:grpSpPr>
          <p:sp>
            <p:nvSpPr>
              <p:cNvPr id="46" name="椭圆 110"/>
              <p:cNvSpPr>
                <a:spLocks noChangeArrowheads="1"/>
              </p:cNvSpPr>
              <p:nvPr/>
            </p:nvSpPr>
            <p:spPr bwMode="auto">
              <a:xfrm>
                <a:off x="1250133" y="4309076"/>
                <a:ext cx="440913" cy="417130"/>
              </a:xfrm>
              <a:prstGeom prst="ellipse">
                <a:avLst/>
              </a:prstGeom>
              <a:solidFill>
                <a:schemeClr val="bg1"/>
              </a:solidFill>
              <a:ln w="317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eaLnBrk="0" hangingPunct="0"/>
                <a:endParaRPr lang="zh-CN" altLang="en-US" sz="2400"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47" name="Rectangle 1"/>
              <p:cNvSpPr>
                <a:spLocks noChangeArrowheads="1"/>
              </p:cNvSpPr>
              <p:nvPr/>
            </p:nvSpPr>
            <p:spPr bwMode="auto">
              <a:xfrm>
                <a:off x="1246445" y="4202930"/>
                <a:ext cx="466824" cy="49865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anchor="ctr">
                <a:spAutoFit/>
              </a:bodyPr>
              <a:lstStyle/>
              <a:p>
                <a:pPr eaLnBrk="0" hangingPunct="0"/>
                <a:r>
                  <a:rPr lang="en-US" altLang="zh-CN" sz="2400" dirty="0">
                    <a:latin typeface="微软雅黑" pitchFamily="34" charset="-122"/>
                    <a:ea typeface="微软雅黑" pitchFamily="34" charset="-122"/>
                  </a:rPr>
                  <a:t> </a:t>
                </a:r>
                <a:r>
                  <a:rPr lang="en-US" altLang="zh-CN" sz="2000" dirty="0">
                    <a:latin typeface="微软雅黑" pitchFamily="34" charset="-122"/>
                    <a:ea typeface="微软雅黑" pitchFamily="34" charset="-122"/>
                  </a:rPr>
                  <a:t>A</a:t>
                </a:r>
                <a:endParaRPr lang="en-US" altLang="zh-CN" sz="2000" baseline="-25000" dirty="0"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</p:grpSp>
      <p:pic>
        <p:nvPicPr>
          <p:cNvPr id="79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976"/>
          <a:stretch/>
        </p:blipFill>
        <p:spPr bwMode="auto">
          <a:xfrm>
            <a:off x="5922135" y="2810453"/>
            <a:ext cx="1972329" cy="18801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87362954"/>
      </p:ext>
    </p:extLst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80929"/>
          <p:cNvSpPr txBox="1">
            <a:spLocks noChangeArrowheads="1"/>
          </p:cNvSpPr>
          <p:nvPr/>
        </p:nvSpPr>
        <p:spPr bwMode="auto">
          <a:xfrm>
            <a:off x="365398" y="3588051"/>
            <a:ext cx="8001000" cy="1135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>
              <a:defRPr sz="32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>
              <a:defRPr sz="32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>
              <a:defRPr sz="32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>
              <a:defRPr sz="32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32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32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32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32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>
              <a:lnSpc>
                <a:spcPct val="150000"/>
              </a:lnSpc>
            </a:pPr>
            <a:r>
              <a:rPr lang="zh-CN" altLang="en-US" sz="2400" b="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实验结论：</a:t>
            </a:r>
            <a:r>
              <a:rPr lang="zh-CN" altLang="en-US" sz="2400" b="0" dirty="0">
                <a:latin typeface="微软雅黑" pitchFamily="34" charset="-122"/>
                <a:ea typeface="微软雅黑" pitchFamily="34" charset="-122"/>
              </a:rPr>
              <a:t>用电器的两端的电压相同时</a:t>
            </a:r>
            <a:r>
              <a:rPr lang="zh-CN" altLang="en-US" sz="2400" b="0" dirty="0" smtClean="0"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zh-CN" altLang="en-US" sz="2400" b="0" dirty="0">
                <a:latin typeface="微软雅黑" pitchFamily="34" charset="-122"/>
                <a:ea typeface="微软雅黑" pitchFamily="34" charset="-122"/>
              </a:rPr>
              <a:t>通过用电器的电流越大</a:t>
            </a:r>
            <a:r>
              <a:rPr lang="zh-CN" altLang="en-US" sz="2400" b="0" dirty="0" smtClean="0">
                <a:latin typeface="微软雅黑" pitchFamily="34" charset="-122"/>
                <a:ea typeface="微软雅黑" pitchFamily="34" charset="-122"/>
              </a:rPr>
              <a:t>，电功率越大。</a:t>
            </a:r>
            <a:endParaRPr lang="zh-CN" altLang="en-US" sz="2400" b="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标题 80897"/>
          <p:cNvSpPr txBox="1">
            <a:spLocks noChangeArrowheads="1"/>
          </p:cNvSpPr>
          <p:nvPr/>
        </p:nvSpPr>
        <p:spPr>
          <a:xfrm>
            <a:off x="399861" y="233793"/>
            <a:ext cx="1954040" cy="399593"/>
          </a:xfrm>
          <a:prstGeom prst="rect">
            <a:avLst/>
          </a:prstGeom>
        </p:spPr>
        <p:txBody>
          <a:bodyPr>
            <a:noAutofit/>
          </a:bodyPr>
          <a:lstStyle>
            <a:lvl1pPr algn="ctr">
              <a:defRPr sz="4400">
                <a:latin typeface="Arial" panose="020B0706020202030204"/>
                <a:ea typeface="Arial" panose="020B0706020202030204"/>
                <a:cs typeface="Arial" panose="020B0706020202030204"/>
                <a:sym typeface="Arial" panose="020B0706020202030204"/>
              </a:defRPr>
            </a:lvl1pPr>
            <a:lvl2pPr algn="ctr">
              <a:defRPr sz="4400">
                <a:latin typeface="Arial" panose="020B0706020202030204"/>
                <a:ea typeface="Arial" panose="020B0706020202030204"/>
                <a:cs typeface="Arial" panose="020B0706020202030204"/>
                <a:sym typeface="Arial" panose="020B0706020202030204"/>
              </a:defRPr>
            </a:lvl2pPr>
            <a:lvl3pPr algn="ctr">
              <a:defRPr sz="4400">
                <a:latin typeface="Arial" panose="020B0706020202030204"/>
                <a:ea typeface="Arial" panose="020B0706020202030204"/>
                <a:cs typeface="Arial" panose="020B0706020202030204"/>
                <a:sym typeface="Arial" panose="020B0706020202030204"/>
              </a:defRPr>
            </a:lvl3pPr>
            <a:lvl4pPr algn="ctr">
              <a:defRPr sz="4400">
                <a:latin typeface="Arial" panose="020B0706020202030204"/>
                <a:ea typeface="Arial" panose="020B0706020202030204"/>
                <a:cs typeface="Arial" panose="020B0706020202030204"/>
                <a:sym typeface="Arial" panose="020B0706020202030204"/>
              </a:defRPr>
            </a:lvl4pPr>
            <a:lvl5pPr algn="ctr">
              <a:defRPr sz="4400">
                <a:latin typeface="Arial" panose="020B0706020202030204"/>
                <a:ea typeface="Arial" panose="020B0706020202030204"/>
                <a:cs typeface="Arial" panose="020B0706020202030204"/>
                <a:sym typeface="Arial" panose="020B0706020202030204"/>
              </a:defRPr>
            </a:lvl5pPr>
            <a:lvl6pPr indent="457200" algn="ctr">
              <a:defRPr sz="4400">
                <a:latin typeface="Arial" panose="020B0706020202030204"/>
                <a:ea typeface="Arial" panose="020B0706020202030204"/>
                <a:cs typeface="Arial" panose="020B0706020202030204"/>
                <a:sym typeface="Arial" panose="020B0706020202030204"/>
              </a:defRPr>
            </a:lvl6pPr>
            <a:lvl7pPr indent="914400" algn="ctr">
              <a:defRPr sz="4400">
                <a:latin typeface="Arial" panose="020B0706020202030204"/>
                <a:ea typeface="Arial" panose="020B0706020202030204"/>
                <a:cs typeface="Arial" panose="020B0706020202030204"/>
                <a:sym typeface="Arial" panose="020B0706020202030204"/>
              </a:defRPr>
            </a:lvl7pPr>
            <a:lvl8pPr indent="1371600" algn="ctr">
              <a:defRPr sz="4400">
                <a:latin typeface="Arial" panose="020B0706020202030204"/>
                <a:ea typeface="Arial" panose="020B0706020202030204"/>
                <a:cs typeface="Arial" panose="020B0706020202030204"/>
                <a:sym typeface="Arial" panose="020B0706020202030204"/>
              </a:defRPr>
            </a:lvl8pPr>
            <a:lvl9pPr indent="1828800" algn="ctr">
              <a:defRPr sz="4400">
                <a:latin typeface="Arial" panose="020B0706020202030204"/>
                <a:ea typeface="Arial" panose="020B0706020202030204"/>
                <a:cs typeface="Arial" panose="020B0706020202030204"/>
                <a:sym typeface="Arial" panose="020B0706020202030204"/>
              </a:defRPr>
            </a:lvl9pPr>
          </a:lstStyle>
          <a:p>
            <a:pPr algn="l"/>
            <a:r>
              <a:rPr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实验数据</a:t>
            </a:r>
          </a:p>
        </p:txBody>
      </p:sp>
      <p:graphicFrame>
        <p:nvGraphicFramePr>
          <p:cNvPr id="4" name="内容占位符 8196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56079853"/>
              </p:ext>
            </p:extLst>
          </p:nvPr>
        </p:nvGraphicFramePr>
        <p:xfrm>
          <a:off x="552262" y="1064450"/>
          <a:ext cx="7168134" cy="2170467"/>
        </p:xfrm>
        <a:graphic>
          <a:graphicData uri="http://schemas.openxmlformats.org/drawingml/2006/table">
            <a:tbl>
              <a:tblPr/>
              <a:tblGrid>
                <a:gridCol w="1946495"/>
                <a:gridCol w="1365602"/>
                <a:gridCol w="1105994"/>
                <a:gridCol w="1466662"/>
                <a:gridCol w="1283381"/>
              </a:tblGrid>
              <a:tr h="775586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400" b="0" dirty="0" smtClean="0">
                          <a:solidFill>
                            <a:schemeClr val="tx1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灯泡</a:t>
                      </a:r>
                      <a:endParaRPr lang="zh-CN" altLang="en-US" sz="2400" b="0" dirty="0">
                        <a:solidFill>
                          <a:schemeClr val="tx1"/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2400" b="0" dirty="0" smtClean="0">
                          <a:solidFill>
                            <a:schemeClr val="tx1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电压</a:t>
                      </a:r>
                      <a:endParaRPr lang="en-US" altLang="zh-CN" sz="2400" b="0" dirty="0" smtClean="0">
                        <a:solidFill>
                          <a:schemeClr val="tx1"/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  <a:p>
                      <a:pPr marL="0" lvl="0" indent="0">
                        <a:buNone/>
                      </a:pPr>
                      <a:r>
                        <a:rPr lang="en-US" altLang="zh-CN" sz="2400" b="0" dirty="0" smtClean="0">
                          <a:solidFill>
                            <a:schemeClr val="tx1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U/V</a:t>
                      </a:r>
                      <a:endParaRPr lang="zh-CN" altLang="en-US" sz="2400" b="0" dirty="0">
                        <a:solidFill>
                          <a:schemeClr val="tx1"/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2400" b="0" dirty="0" smtClean="0">
                          <a:solidFill>
                            <a:schemeClr val="tx1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电流</a:t>
                      </a:r>
                      <a:r>
                        <a:rPr lang="en-US" altLang="zh-CN" sz="2400" b="0" dirty="0" smtClean="0">
                          <a:solidFill>
                            <a:schemeClr val="tx1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I/A</a:t>
                      </a:r>
                      <a:endParaRPr lang="zh-CN" altLang="en-US" sz="2400" b="0" dirty="0">
                        <a:solidFill>
                          <a:schemeClr val="tx1"/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400" b="0" dirty="0" smtClean="0">
                          <a:solidFill>
                            <a:schemeClr val="tx1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发光情况</a:t>
                      </a:r>
                      <a:endParaRPr lang="zh-CN" altLang="en-US" sz="2400" b="0" dirty="0">
                        <a:solidFill>
                          <a:schemeClr val="tx1"/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2400" b="0" dirty="0" smtClean="0">
                          <a:solidFill>
                            <a:schemeClr val="tx1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电功率</a:t>
                      </a:r>
                      <a:endParaRPr lang="zh-CN" altLang="en-US" sz="2400" b="0" dirty="0">
                        <a:solidFill>
                          <a:schemeClr val="tx1"/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98769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2400" b="0" dirty="0">
                          <a:latin typeface="微软雅黑" pitchFamily="34" charset="-122"/>
                          <a:ea typeface="微软雅黑" pitchFamily="34" charset="-122"/>
                        </a:rPr>
                        <a:t>“2.5V,0.3A</a:t>
                      </a:r>
                      <a:r>
                        <a:rPr lang="en-US" altLang="zh-CN" sz="2400" b="0" dirty="0" smtClean="0">
                          <a:latin typeface="微软雅黑" pitchFamily="34" charset="-122"/>
                          <a:ea typeface="微软雅黑" pitchFamily="34" charset="-122"/>
                        </a:rPr>
                        <a:t>”</a:t>
                      </a:r>
                      <a:endParaRPr lang="zh-CN" altLang="en-US" sz="2400" b="0" dirty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2400" b="0" dirty="0" smtClean="0">
                          <a:latin typeface="微软雅黑" pitchFamily="34" charset="-122"/>
                          <a:ea typeface="微软雅黑" pitchFamily="34" charset="-122"/>
                        </a:rPr>
                        <a:t>1.5</a:t>
                      </a:r>
                      <a:endParaRPr lang="zh-CN" altLang="en-US" sz="2400" b="0" dirty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2400" b="0" dirty="0">
                          <a:solidFill>
                            <a:srgbClr val="FF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0.3</a:t>
                      </a:r>
                      <a:endParaRPr lang="zh-CN" altLang="en-US" sz="2400" b="0" dirty="0">
                        <a:solidFill>
                          <a:srgbClr val="FF0000"/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400" b="0" dirty="0" smtClean="0">
                          <a:solidFill>
                            <a:srgbClr val="FF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较亮</a:t>
                      </a:r>
                      <a:endParaRPr lang="zh-CN" altLang="en-US" sz="2400" b="0" dirty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2400" b="0" dirty="0" smtClean="0">
                          <a:solidFill>
                            <a:srgbClr val="FF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大</a:t>
                      </a:r>
                      <a:endParaRPr lang="zh-CN" altLang="en-US" sz="2400" b="0" dirty="0">
                        <a:solidFill>
                          <a:srgbClr val="FF0000"/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75586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2400" b="0" dirty="0">
                          <a:latin typeface="微软雅黑" pitchFamily="34" charset="-122"/>
                          <a:ea typeface="微软雅黑" pitchFamily="34" charset="-122"/>
                        </a:rPr>
                        <a:t>“3.8V,0.3A</a:t>
                      </a:r>
                      <a:r>
                        <a:rPr lang="en-US" altLang="zh-CN" sz="2400" b="0" dirty="0" smtClean="0">
                          <a:latin typeface="微软雅黑" pitchFamily="34" charset="-122"/>
                          <a:ea typeface="微软雅黑" pitchFamily="34" charset="-122"/>
                        </a:rPr>
                        <a:t>”</a:t>
                      </a:r>
                      <a:endParaRPr lang="zh-CN" altLang="en-US" sz="2400" b="0" dirty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2400" b="0" dirty="0" smtClean="0">
                          <a:latin typeface="微软雅黑" pitchFamily="34" charset="-122"/>
                          <a:ea typeface="微软雅黑" pitchFamily="34" charset="-122"/>
                        </a:rPr>
                        <a:t>1.5</a:t>
                      </a:r>
                      <a:endParaRPr lang="zh-CN" altLang="en-US" sz="2400" b="0" dirty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2400" b="0" dirty="0">
                          <a:solidFill>
                            <a:srgbClr val="FF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0.2</a:t>
                      </a:r>
                      <a:endParaRPr lang="zh-CN" altLang="en-US" sz="2400" b="0" dirty="0">
                        <a:solidFill>
                          <a:srgbClr val="FF0000"/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400" b="0" dirty="0" smtClean="0">
                          <a:solidFill>
                            <a:srgbClr val="FF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较暗</a:t>
                      </a:r>
                      <a:endParaRPr lang="zh-CN" altLang="en-US" sz="2400" b="0" dirty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2400" b="0" dirty="0" smtClean="0">
                          <a:solidFill>
                            <a:srgbClr val="FF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小</a:t>
                      </a:r>
                      <a:endParaRPr lang="zh-CN" altLang="en-US" sz="2400" b="0" dirty="0">
                        <a:solidFill>
                          <a:srgbClr val="FF0000"/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63392169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1515" y="4690652"/>
            <a:ext cx="736376" cy="359227"/>
          </a:xfrm>
          <a:prstGeom prst="rect">
            <a:avLst/>
          </a:prstGeom>
        </p:spPr>
      </p:pic>
      <p:sp>
        <p:nvSpPr>
          <p:cNvPr id="4" name="文本占位符 14338"/>
          <p:cNvSpPr txBox="1">
            <a:spLocks noRot="1"/>
          </p:cNvSpPr>
          <p:nvPr/>
        </p:nvSpPr>
        <p:spPr>
          <a:xfrm>
            <a:off x="341563" y="260901"/>
            <a:ext cx="7302341" cy="1871345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>
              <a:spcBef>
                <a:spcPts val="700"/>
              </a:spcBef>
              <a:buSzPct val="100000"/>
              <a:buChar char="•"/>
              <a:defRPr sz="3200">
                <a:latin typeface="Arial" panose="020B0706020202030204"/>
                <a:ea typeface="Arial" panose="020B0706020202030204"/>
                <a:cs typeface="Arial" panose="020B0706020202030204"/>
                <a:sym typeface="Arial" panose="020B0706020202030204"/>
              </a:defRPr>
            </a:lvl1pPr>
            <a:lvl2pPr marL="783590" indent="-326390">
              <a:spcBef>
                <a:spcPts val="700"/>
              </a:spcBef>
              <a:buSzPct val="100000"/>
              <a:buChar char="–"/>
              <a:defRPr sz="3200">
                <a:latin typeface="Arial" panose="020B0706020202030204"/>
                <a:ea typeface="Arial" panose="020B0706020202030204"/>
                <a:cs typeface="Arial" panose="020B0706020202030204"/>
                <a:sym typeface="Arial" panose="020B0706020202030204"/>
              </a:defRPr>
            </a:lvl2pPr>
            <a:lvl3pPr marL="1219200" indent="-304800">
              <a:spcBef>
                <a:spcPts val="700"/>
              </a:spcBef>
              <a:buSzPct val="100000"/>
              <a:buChar char="•"/>
              <a:defRPr sz="3200">
                <a:latin typeface="Arial" panose="020B0706020202030204"/>
                <a:ea typeface="Arial" panose="020B0706020202030204"/>
                <a:cs typeface="Arial" panose="020B0706020202030204"/>
                <a:sym typeface="Arial" panose="020B0706020202030204"/>
              </a:defRPr>
            </a:lvl3pPr>
            <a:lvl4pPr marL="1737360" indent="-365760">
              <a:spcBef>
                <a:spcPts val="700"/>
              </a:spcBef>
              <a:buSzPct val="100000"/>
              <a:buChar char="–"/>
              <a:defRPr sz="3200">
                <a:latin typeface="Arial" panose="020B0706020202030204"/>
                <a:ea typeface="Arial" panose="020B0706020202030204"/>
                <a:cs typeface="Arial" panose="020B0706020202030204"/>
                <a:sym typeface="Arial" panose="020B0706020202030204"/>
              </a:defRPr>
            </a:lvl4pPr>
            <a:lvl5pPr marL="2194560" indent="-365760">
              <a:spcBef>
                <a:spcPts val="700"/>
              </a:spcBef>
              <a:buSzPct val="100000"/>
              <a:buChar char="»"/>
              <a:defRPr sz="3200">
                <a:latin typeface="Arial" panose="020B0706020202030204"/>
                <a:ea typeface="Arial" panose="020B0706020202030204"/>
                <a:cs typeface="Arial" panose="020B0706020202030204"/>
                <a:sym typeface="Arial" panose="020B0706020202030204"/>
              </a:defRPr>
            </a:lvl5pPr>
            <a:lvl6pPr marL="2692400" indent="-406400">
              <a:spcBef>
                <a:spcPts val="700"/>
              </a:spcBef>
              <a:buSzPct val="100000"/>
              <a:buChar char="•"/>
              <a:defRPr sz="3200">
                <a:latin typeface="Arial" panose="020B0706020202030204"/>
                <a:ea typeface="Arial" panose="020B0706020202030204"/>
                <a:cs typeface="Arial" panose="020B0706020202030204"/>
                <a:sym typeface="Arial" panose="020B0706020202030204"/>
              </a:defRPr>
            </a:lvl6pPr>
            <a:lvl7pPr marL="3149600" indent="-406400">
              <a:spcBef>
                <a:spcPts val="700"/>
              </a:spcBef>
              <a:buSzPct val="100000"/>
              <a:buChar char="•"/>
              <a:defRPr sz="3200">
                <a:latin typeface="Arial" panose="020B0706020202030204"/>
                <a:ea typeface="Arial" panose="020B0706020202030204"/>
                <a:cs typeface="Arial" panose="020B0706020202030204"/>
                <a:sym typeface="Arial" panose="020B0706020202030204"/>
              </a:defRPr>
            </a:lvl7pPr>
            <a:lvl8pPr marL="3606800" indent="-406400">
              <a:spcBef>
                <a:spcPts val="700"/>
              </a:spcBef>
              <a:buSzPct val="100000"/>
              <a:buChar char="•"/>
              <a:defRPr sz="3200">
                <a:latin typeface="Arial" panose="020B0706020202030204"/>
                <a:ea typeface="Arial" panose="020B0706020202030204"/>
                <a:cs typeface="Arial" panose="020B0706020202030204"/>
                <a:sym typeface="Arial" panose="020B0706020202030204"/>
              </a:defRPr>
            </a:lvl8pPr>
            <a:lvl9pPr marL="4064000" indent="-406400">
              <a:spcBef>
                <a:spcPts val="700"/>
              </a:spcBef>
              <a:buSzPct val="100000"/>
              <a:buChar char="•"/>
              <a:defRPr sz="3200">
                <a:latin typeface="Arial" panose="020B0706020202030204"/>
                <a:ea typeface="Arial" panose="020B0706020202030204"/>
                <a:cs typeface="Arial" panose="020B0706020202030204"/>
                <a:sym typeface="Arial" panose="020B0706020202030204"/>
              </a:defRPr>
            </a:lvl9pPr>
          </a:lstStyle>
          <a:p>
            <a:pPr marL="0" indent="0" algn="l">
              <a:lnSpc>
                <a:spcPct val="150000"/>
              </a:lnSpc>
              <a:spcBef>
                <a:spcPts val="0"/>
              </a:spcBef>
              <a:buFontTx/>
              <a:buNone/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2.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综合探究一、二，并根据进一步的实验可得：</a:t>
            </a:r>
          </a:p>
          <a:p>
            <a:pPr marL="0" indent="0" algn="l">
              <a:lnSpc>
                <a:spcPct val="150000"/>
              </a:lnSpc>
              <a:spcBef>
                <a:spcPts val="0"/>
              </a:spcBef>
              <a:buFontTx/>
              <a:buNone/>
            </a:pP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电功率等于电压与电流的乘积。</a:t>
            </a:r>
          </a:p>
          <a:p>
            <a:pPr marL="0" indent="0" algn="l">
              <a:lnSpc>
                <a:spcPct val="150000"/>
              </a:lnSpc>
              <a:spcBef>
                <a:spcPts val="0"/>
              </a:spcBef>
              <a:buFontTx/>
              <a:buNone/>
            </a:pP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  公式表示：</a:t>
            </a:r>
            <a:r>
              <a:rPr lang="en-US" altLang="zh-CN" sz="2400" i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P=UI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（适用于任何用电器）</a:t>
            </a:r>
            <a:endParaRPr lang="zh-CN" altLang="en-US" sz="24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75306" y="1993745"/>
            <a:ext cx="819439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电流在某段电路上所做的功，跟这段电路两端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的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电压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电路中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的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电流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和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通电时间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成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正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比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，即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W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＝</a:t>
            </a:r>
            <a:r>
              <a:rPr lang="en-US" altLang="zh-CN" sz="2400" i="1" dirty="0">
                <a:latin typeface="微软雅黑" pitchFamily="34" charset="-122"/>
                <a:ea typeface="微软雅黑" pitchFamily="34" charset="-122"/>
              </a:rPr>
              <a:t>____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___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en-US" sz="2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Rectangle 11"/>
          <p:cNvSpPr>
            <a:spLocks noChangeArrowheads="1"/>
          </p:cNvSpPr>
          <p:nvPr/>
        </p:nvSpPr>
        <p:spPr bwMode="auto">
          <a:xfrm>
            <a:off x="5419762" y="2593909"/>
            <a:ext cx="61908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2400" i="1" dirty="0" err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UIt</a:t>
            </a:r>
            <a:endParaRPr lang="zh-CN" altLang="en-US" sz="2400" i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Text Box 8"/>
          <p:cNvSpPr txBox="1">
            <a:spLocks noChangeArrowheads="1"/>
          </p:cNvSpPr>
          <p:nvPr/>
        </p:nvSpPr>
        <p:spPr bwMode="auto">
          <a:xfrm>
            <a:off x="3672071" y="3729710"/>
            <a:ext cx="39592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l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algn="l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algn="l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algn="l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algn="l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spcBef>
                <a:spcPct val="50000"/>
              </a:spcBef>
              <a:buFont typeface="Arial" pitchFamily="34" charset="0"/>
              <a:buNone/>
            </a:pPr>
            <a:r>
              <a:rPr lang="en-US" altLang="zh-CN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P=I</a:t>
            </a:r>
            <a:r>
              <a:rPr lang="en-US" altLang="zh-CN" sz="2400" baseline="300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en-US" altLang="zh-CN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R</a:t>
            </a:r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（纯电阻用电器）</a:t>
            </a:r>
          </a:p>
        </p:txBody>
      </p:sp>
      <p:sp>
        <p:nvSpPr>
          <p:cNvPr id="8" name="Text Box 9"/>
          <p:cNvSpPr txBox="1">
            <a:spLocks noChangeArrowheads="1"/>
          </p:cNvSpPr>
          <p:nvPr/>
        </p:nvSpPr>
        <p:spPr bwMode="auto">
          <a:xfrm>
            <a:off x="3749689" y="4228987"/>
            <a:ext cx="39592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l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algn="l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algn="l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algn="l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algn="l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spcBef>
                <a:spcPct val="50000"/>
              </a:spcBef>
              <a:buFont typeface="Arial" pitchFamily="34" charset="0"/>
              <a:buNone/>
            </a:pPr>
            <a:r>
              <a:rPr lang="en-US" altLang="zh-CN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P=U</a:t>
            </a:r>
            <a:r>
              <a:rPr lang="en-US" altLang="zh-CN" sz="2400" baseline="300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en-US" altLang="zh-CN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/R</a:t>
            </a:r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（纯电阻用电器）</a:t>
            </a:r>
          </a:p>
        </p:txBody>
      </p:sp>
      <p:sp>
        <p:nvSpPr>
          <p:cNvPr id="9" name="Text Box 10"/>
          <p:cNvSpPr txBox="1">
            <a:spLocks noChangeArrowheads="1"/>
          </p:cNvSpPr>
          <p:nvPr/>
        </p:nvSpPr>
        <p:spPr bwMode="auto">
          <a:xfrm>
            <a:off x="570365" y="3729711"/>
            <a:ext cx="280828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l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algn="l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algn="l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algn="l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algn="l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spcBef>
                <a:spcPct val="50000"/>
              </a:spcBef>
              <a:buFont typeface="Arial" pitchFamily="34" charset="0"/>
              <a:buNone/>
            </a:pP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）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由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U=IR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得：</a:t>
            </a:r>
            <a:endParaRPr lang="zh-CN" altLang="en-US" sz="2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Text Box 11"/>
          <p:cNvSpPr txBox="1">
            <a:spLocks noChangeArrowheads="1"/>
          </p:cNvSpPr>
          <p:nvPr/>
        </p:nvSpPr>
        <p:spPr bwMode="auto">
          <a:xfrm>
            <a:off x="588469" y="4279294"/>
            <a:ext cx="300211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algn="l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algn="l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algn="l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algn="l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algn="l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spcBef>
                <a:spcPct val="50000"/>
              </a:spcBef>
              <a:buFont typeface="Arial" pitchFamily="34" charset="0"/>
              <a:buNone/>
            </a:pP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）由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I=U/R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得：</a:t>
            </a:r>
            <a:endParaRPr lang="zh-CN" altLang="en-US" sz="2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Text Box 10"/>
          <p:cNvSpPr txBox="1">
            <a:spLocks noChangeArrowheads="1"/>
          </p:cNvSpPr>
          <p:nvPr/>
        </p:nvSpPr>
        <p:spPr bwMode="auto">
          <a:xfrm>
            <a:off x="449152" y="3145856"/>
            <a:ext cx="477002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algn="l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algn="l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algn="l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algn="l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algn="l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spcBef>
                <a:spcPct val="50000"/>
              </a:spcBef>
              <a:buFont typeface="Arial" pitchFamily="34" charset="0"/>
              <a:buNone/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3.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在欧姆定律适用的纯电阻电路中：</a:t>
            </a:r>
            <a:endParaRPr lang="zh-CN" altLang="en-US" sz="2400" dirty="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66321488"/>
      </p:ext>
    </p:extLst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5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0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5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0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4" grpId="1" build="p"/>
      <p:bldP spid="6" grpId="0"/>
      <p:bldP spid="5" grpId="0"/>
      <p:bldP spid="7" grpId="0" autoUpdateAnimBg="0"/>
      <p:bldP spid="8" grpId="0" autoUpdateAnimBg="0"/>
      <p:bldP spid="9" grpId="0" autoUpdateAnimBg="0"/>
      <p:bldP spid="10" grpId="0" autoUpdateAnimBg="0"/>
      <p:bldP spid="11" grpId="0" autoUpdateAnimBg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124884" y="433988"/>
            <a:ext cx="8296761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zh-CN" altLang="en-US" sz="2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   例题</a:t>
            </a:r>
            <a:r>
              <a:rPr lang="en-US" altLang="zh-CN" sz="2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1 </a:t>
            </a:r>
            <a:r>
              <a:rPr lang="zh-CN" altLang="en-US" sz="2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标有“</a:t>
            </a:r>
            <a:r>
              <a:rPr lang="en-US" altLang="zh-CN" sz="2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220V100 W”</a:t>
            </a:r>
            <a:r>
              <a:rPr lang="zh-CN" altLang="en-US" sz="2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字样的灯泡，在正常工作时，通过它的电流是多少？正常工作的电阻是多少</a:t>
            </a:r>
            <a:r>
              <a:rPr lang="en-US" altLang="zh-CN" sz="2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?</a:t>
            </a: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330143" y="1709727"/>
            <a:ext cx="6215062" cy="1135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l" eaLnBrk="0" hangingPunct="0">
              <a:lnSpc>
                <a:spcPct val="150000"/>
              </a:lnSpc>
            </a:pPr>
            <a:r>
              <a:rPr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解</a:t>
            </a:r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：灯泡正常工作的电压</a:t>
            </a:r>
            <a:r>
              <a:rPr lang="en-US" altLang="zh-CN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U=220V</a:t>
            </a:r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，电功率</a:t>
            </a:r>
            <a:r>
              <a:rPr lang="en-US" altLang="zh-CN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P=100W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由</a:t>
            </a:r>
            <a:r>
              <a:rPr lang="en-US" altLang="zh-CN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P=UI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得：</a:t>
            </a:r>
            <a:endParaRPr lang="en-US" altLang="zh-CN" sz="24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292065" y="3062482"/>
            <a:ext cx="310938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l" eaLnBrk="0" hangingPunct="0"/>
            <a:r>
              <a:rPr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正常</a:t>
            </a:r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工作的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电流：</a:t>
            </a:r>
            <a:endParaRPr lang="en-US" altLang="zh-CN" sz="24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aphicFrame>
        <p:nvGraphicFramePr>
          <p:cNvPr id="5" name="Object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297937573"/>
              </p:ext>
            </p:extLst>
          </p:nvPr>
        </p:nvGraphicFramePr>
        <p:xfrm>
          <a:off x="2866160" y="2976924"/>
          <a:ext cx="3427413" cy="59762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44" name="Equation" r:id="rId3" imgW="1485720" imgH="330120" progId="Equation.DSMT4">
                  <p:embed/>
                </p:oleObj>
              </mc:Choice>
              <mc:Fallback>
                <p:oleObj name="Equation" r:id="rId3" imgW="1485720" imgH="330120" progId="Equation.DSMT4">
                  <p:embed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66160" y="2976924"/>
                        <a:ext cx="3427413" cy="59762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212448" y="3783989"/>
            <a:ext cx="287053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l" eaLnBrk="0" hangingPunct="0"/>
            <a:r>
              <a:rPr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正常</a:t>
            </a:r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工作的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电阻：</a:t>
            </a:r>
            <a:endParaRPr lang="en-US" altLang="zh-CN" sz="24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aphicFrame>
        <p:nvGraphicFramePr>
          <p:cNvPr id="7" name="Object 1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001074823"/>
              </p:ext>
            </p:extLst>
          </p:nvPr>
        </p:nvGraphicFramePr>
        <p:xfrm>
          <a:off x="2842577" y="3717371"/>
          <a:ext cx="4156869" cy="59490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45" name="Equation" r:id="rId5" imgW="1485720" imgH="330120" progId="Equation.DSMT4">
                  <p:embed/>
                </p:oleObj>
              </mc:Choice>
              <mc:Fallback>
                <p:oleObj name="Equation" r:id="rId5" imgW="1485720" imgH="330120" progId="Equation.DSMT4">
                  <p:embed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42577" y="3717371"/>
                        <a:ext cx="4156869" cy="59490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0" name="组合 9"/>
          <p:cNvGrpSpPr/>
          <p:nvPr/>
        </p:nvGrpSpPr>
        <p:grpSpPr>
          <a:xfrm>
            <a:off x="6760061" y="1544485"/>
            <a:ext cx="2169687" cy="1845787"/>
            <a:chOff x="6627137" y="1354362"/>
            <a:chExt cx="2169687" cy="1845787"/>
          </a:xfrm>
        </p:grpSpPr>
        <p:pic>
          <p:nvPicPr>
            <p:cNvPr id="8" name="Picture 4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627137" y="1354362"/>
              <a:ext cx="1189933" cy="18457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" name="Picture 4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796699" y="1634317"/>
              <a:ext cx="1000125" cy="12858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825727878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4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247540" y="467573"/>
            <a:ext cx="7263882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l" eaLnBrk="0" hangingPunct="0">
              <a:lnSpc>
                <a:spcPct val="150000"/>
              </a:lnSpc>
            </a:pPr>
            <a:r>
              <a:rPr lang="zh-CN" altLang="en-US" sz="2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   例题</a:t>
            </a:r>
            <a:r>
              <a:rPr lang="en-US" altLang="zh-CN" sz="2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2  </a:t>
            </a:r>
            <a:r>
              <a:rPr lang="zh-CN" altLang="en-US" sz="2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教室里并联着</a:t>
            </a:r>
            <a:r>
              <a:rPr lang="en-US" altLang="zh-CN" sz="2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en-US" sz="2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盏规是“</a:t>
            </a:r>
            <a:r>
              <a:rPr lang="en-US" altLang="zh-CN" sz="2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220V 40 W”</a:t>
            </a:r>
            <a:r>
              <a:rPr lang="zh-CN" altLang="en-US" sz="2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日光灯，这些灯全部正常发光时，总电流等于多少？</a:t>
            </a:r>
            <a:endParaRPr lang="en-US" altLang="zh-CN" sz="24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223382" y="1754762"/>
            <a:ext cx="6242962" cy="4979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l" eaLnBrk="0" hangingPunct="0">
              <a:lnSpc>
                <a:spcPct val="120000"/>
              </a:lnSpc>
            </a:pPr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   解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：根据</a:t>
            </a:r>
            <a:r>
              <a:rPr lang="en-US" altLang="zh-CN" sz="2400" i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P=UI </a:t>
            </a:r>
            <a:r>
              <a:rPr lang="en-US" altLang="zh-CN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每</a:t>
            </a:r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只日光灯工作的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电流：</a:t>
            </a:r>
            <a:endParaRPr lang="en-US" altLang="zh-CN" sz="24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aphicFrame>
        <p:nvGraphicFramePr>
          <p:cNvPr id="4" name="Object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407798989"/>
              </p:ext>
            </p:extLst>
          </p:nvPr>
        </p:nvGraphicFramePr>
        <p:xfrm>
          <a:off x="687655" y="2626763"/>
          <a:ext cx="4753478" cy="59160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42" name="Equation" r:id="rId3" imgW="1600200" imgH="330120" progId="Equation.DSMT4">
                  <p:embed/>
                </p:oleObj>
              </mc:Choice>
              <mc:Fallback>
                <p:oleObj name="Equation" r:id="rId3" imgW="1600200" imgH="330120" progId="Equation.DSMT4">
                  <p:embed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7655" y="2626763"/>
                        <a:ext cx="4753478" cy="59160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735453" y="3459786"/>
            <a:ext cx="4787161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l" eaLnBrk="0" hangingPunct="0">
              <a:lnSpc>
                <a:spcPct val="150000"/>
              </a:lnSpc>
            </a:pPr>
            <a:r>
              <a:rPr lang="en-US" altLang="zh-CN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只灯的总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电流</a:t>
            </a:r>
            <a:r>
              <a:rPr lang="en-US" altLang="zh-CN" sz="2400" dirty="0" smtClean="0">
                <a:solidFill>
                  <a:srgbClr val="FF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I=10I</a:t>
            </a:r>
            <a:r>
              <a:rPr lang="en-US" altLang="zh-CN" sz="2400" baseline="-25000" dirty="0" smtClean="0">
                <a:solidFill>
                  <a:srgbClr val="FF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1</a:t>
            </a:r>
            <a:r>
              <a:rPr lang="en-US" altLang="zh-CN" sz="2400" dirty="0" smtClean="0">
                <a:solidFill>
                  <a:srgbClr val="FF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=10×0.182A=1.82A</a:t>
            </a:r>
            <a:endParaRPr lang="en-US" altLang="zh-CN" sz="2400" dirty="0">
              <a:solidFill>
                <a:srgbClr val="FF0000"/>
              </a:solidFill>
              <a:latin typeface="Times New Roman" pitchFamily="18" charset="0"/>
              <a:ea typeface="微软雅黑" pitchFamily="34" charset="-122"/>
              <a:cs typeface="Times New Roman" pitchFamily="18" charset="0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6003216" y="2150192"/>
            <a:ext cx="2851007" cy="1674681"/>
            <a:chOff x="4015041" y="2869949"/>
            <a:chExt cx="2923434" cy="1674681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708" t="14469" r="8279" b="31183"/>
            <a:stretch/>
          </p:blipFill>
          <p:spPr>
            <a:xfrm>
              <a:off x="4015041" y="2869949"/>
              <a:ext cx="2914381" cy="1674681"/>
            </a:xfrm>
            <a:prstGeom prst="rect">
              <a:avLst/>
            </a:prstGeom>
            <a:effectLst>
              <a:outerShdw blurRad="622300" dist="50800" dir="5400000" algn="ctr" rotWithShape="0">
                <a:srgbClr val="000000">
                  <a:alpha val="42000"/>
                </a:srgbClr>
              </a:outerShdw>
            </a:effectLst>
          </p:spPr>
        </p:pic>
        <p:sp>
          <p:nvSpPr>
            <p:cNvPr id="8" name="Rectangle 9"/>
            <p:cNvSpPr>
              <a:spLocks noChangeArrowheads="1"/>
            </p:cNvSpPr>
            <p:nvPr/>
          </p:nvSpPr>
          <p:spPr bwMode="auto">
            <a:xfrm>
              <a:off x="4173648" y="3355027"/>
              <a:ext cx="2764827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eaLnBrk="0" hangingPunct="0"/>
              <a:r>
                <a:rPr lang="zh-CN" altLang="en-US" sz="2400" dirty="0" smtClean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“</a:t>
              </a:r>
              <a:r>
                <a:rPr lang="en-US" altLang="zh-CN" sz="2400" dirty="0" smtClean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220V 40W</a:t>
              </a:r>
              <a:r>
                <a:rPr lang="zh-CN" altLang="en-US" sz="2400" dirty="0" smtClean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”</a:t>
              </a:r>
              <a:endParaRPr lang="zh-CN" altLang="en-US" sz="2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82792504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73567" y="181891"/>
            <a:ext cx="4235471" cy="46166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讨论交流   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电流</a:t>
            </a:r>
            <a:r>
              <a:rPr lang="zh-CN" altLang="en-US" sz="2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过大的原因</a:t>
            </a:r>
            <a:r>
              <a:rPr lang="en-US" altLang="zh-CN" sz="2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   </a:t>
            </a:r>
            <a:endParaRPr lang="zh-CN" altLang="en-US" sz="24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160954" y="662652"/>
            <a:ext cx="8173593" cy="1754326"/>
            <a:chOff x="160955" y="662652"/>
            <a:chExt cx="8173593" cy="1754326"/>
          </a:xfrm>
        </p:grpSpPr>
        <p:sp>
          <p:nvSpPr>
            <p:cNvPr id="2" name="Text Box 7"/>
            <p:cNvSpPr txBox="1">
              <a:spLocks noChangeArrowheads="1"/>
            </p:cNvSpPr>
            <p:nvPr/>
          </p:nvSpPr>
          <p:spPr bwMode="auto">
            <a:xfrm>
              <a:off x="160955" y="662652"/>
              <a:ext cx="8173593" cy="17543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l" eaLnBrk="0" hangingPunct="0">
                <a:lnSpc>
                  <a:spcPct val="150000"/>
                </a:lnSpc>
              </a:pPr>
              <a:r>
                <a:rPr lang="en-US" altLang="zh-CN" sz="2400" dirty="0" smtClean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1.</a:t>
              </a:r>
              <a:r>
                <a:rPr lang="zh-CN" altLang="en-US" sz="2400" dirty="0" smtClean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接入</a:t>
              </a:r>
              <a:r>
                <a:rPr lang="zh-CN" altLang="en-US" sz="2400" dirty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电路的用电器越</a:t>
              </a:r>
              <a:r>
                <a:rPr lang="zh-CN" altLang="en-US" sz="2400" dirty="0" smtClean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多</a:t>
              </a:r>
              <a:r>
                <a:rPr lang="zh-CN" altLang="en-US" sz="2400" dirty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，</a:t>
              </a:r>
              <a:r>
                <a:rPr lang="zh-CN" altLang="en-US" sz="2400" dirty="0" smtClean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总</a:t>
              </a:r>
              <a:r>
                <a:rPr lang="zh-CN" altLang="en-US" sz="2400" dirty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功率就越大</a:t>
              </a:r>
              <a:r>
                <a:rPr lang="zh-CN" altLang="en-US" sz="2400" dirty="0" smtClean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，根据            电压</a:t>
              </a:r>
              <a:r>
                <a:rPr lang="en-US" altLang="zh-CN" sz="2400" dirty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U</a:t>
              </a:r>
              <a:r>
                <a:rPr lang="zh-CN" altLang="en-US" sz="2400" dirty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一定时，通过的电流越大</a:t>
              </a:r>
              <a:r>
                <a:rPr lang="zh-CN" altLang="en-US" sz="2400" dirty="0" smtClean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，</a:t>
              </a:r>
              <a:r>
                <a:rPr lang="zh-CN" altLang="en-US" sz="2400" dirty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可能超过电路的容许负载，容易引起火灾</a:t>
              </a:r>
              <a:r>
                <a:rPr lang="zh-CN" altLang="en-US" sz="2400" dirty="0" smtClean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。</a:t>
              </a:r>
              <a:endParaRPr lang="zh-CN" altLang="en-US" sz="2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graphicFrame>
          <p:nvGraphicFramePr>
            <p:cNvPr id="6" name="Object 2"/>
            <p:cNvGraphicFramePr>
              <a:graphicFrameLocks/>
            </p:cNvGraphicFramePr>
            <p:nvPr>
              <p:extLst>
                <p:ext uri="{D42A27DB-BD31-4B8C-83A1-F6EECF244321}">
                  <p14:modId xmlns:p14="http://schemas.microsoft.com/office/powerpoint/2010/main" val="773095642"/>
                </p:ext>
              </p:extLst>
            </p:nvPr>
          </p:nvGraphicFramePr>
          <p:xfrm>
            <a:off x="6729454" y="751241"/>
            <a:ext cx="871037" cy="623931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4600" name="Equation" r:id="rId3" imgW="419040" imgH="330120" progId="Equation.DSMT4">
                    <p:embed/>
                  </p:oleObj>
                </mc:Choice>
                <mc:Fallback>
                  <p:oleObj name="Equation" r:id="rId3" imgW="419040" imgH="330120" progId="Equation.DSMT4">
                    <p:embed/>
                    <p:pic>
                      <p:nvPicPr>
                        <p:cNvPr id="0" name=""/>
                        <p:cNvPicPr>
                          <a:picLocks noChangeArrowheads="1"/>
                        </p:cNvPicPr>
                        <p:nvPr/>
                      </p:nvPicPr>
                      <p:blipFill>
                        <a:blip r:embed="rId4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6729454" y="751241"/>
                          <a:ext cx="871037" cy="623931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/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10" name="组合 9"/>
          <p:cNvGrpSpPr/>
          <p:nvPr/>
        </p:nvGrpSpPr>
        <p:grpSpPr>
          <a:xfrm>
            <a:off x="144072" y="2547571"/>
            <a:ext cx="5976810" cy="1754326"/>
            <a:chOff x="147307" y="2547571"/>
            <a:chExt cx="7196090" cy="1586052"/>
          </a:xfrm>
        </p:grpSpPr>
        <p:sp>
          <p:nvSpPr>
            <p:cNvPr id="7" name="Text Box 7"/>
            <p:cNvSpPr txBox="1">
              <a:spLocks noChangeArrowheads="1"/>
            </p:cNvSpPr>
            <p:nvPr/>
          </p:nvSpPr>
          <p:spPr bwMode="auto">
            <a:xfrm>
              <a:off x="147307" y="2547571"/>
              <a:ext cx="7196090" cy="15860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l" eaLnBrk="0" hangingPunct="0">
                <a:lnSpc>
                  <a:spcPct val="150000"/>
                </a:lnSpc>
              </a:pPr>
              <a:r>
                <a:rPr lang="en-US" altLang="zh-CN" sz="2400" dirty="0" smtClean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2.</a:t>
              </a:r>
              <a:r>
                <a:rPr lang="zh-CN" altLang="en-US" sz="2400" dirty="0" smtClean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电流</a:t>
              </a:r>
              <a:r>
                <a:rPr lang="zh-CN" altLang="en-US" sz="2400" dirty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过大的第二个原因是：短路。由于线路老化或操作不当造成短路。短路</a:t>
              </a:r>
              <a:r>
                <a:rPr lang="zh-CN" altLang="en-US" sz="2400" dirty="0" smtClean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时电阻很小，根据            ，电流很大</a:t>
              </a:r>
              <a:r>
                <a:rPr lang="en-US" altLang="zh-CN" sz="2400" dirty="0" smtClean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.</a:t>
              </a:r>
              <a:endParaRPr lang="zh-CN" altLang="en-US" sz="2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graphicFrame>
          <p:nvGraphicFramePr>
            <p:cNvPr id="9" name="对象 8"/>
            <p:cNvGraphicFramePr>
              <a:graphicFrameLocks/>
            </p:cNvGraphicFramePr>
            <p:nvPr>
              <p:extLst>
                <p:ext uri="{D42A27DB-BD31-4B8C-83A1-F6EECF244321}">
                  <p14:modId xmlns:p14="http://schemas.microsoft.com/office/powerpoint/2010/main" val="3207379706"/>
                </p:ext>
              </p:extLst>
            </p:nvPr>
          </p:nvGraphicFramePr>
          <p:xfrm>
            <a:off x="1962699" y="3460601"/>
            <a:ext cx="910707" cy="67302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4601" name="Equation" r:id="rId5" imgW="419040" imgH="330120" progId="Equation.DSMT4">
                    <p:embed/>
                  </p:oleObj>
                </mc:Choice>
                <mc:Fallback>
                  <p:oleObj name="Equation" r:id="rId5" imgW="419040" imgH="330120" progId="Equation.DSMT4">
                    <p:embed/>
                    <p:pic>
                      <p:nvPicPr>
                        <p:cNvPr id="0" name=""/>
                        <p:cNvPicPr>
                          <a:picLocks noChangeArrowheads="1"/>
                        </p:cNvPicPr>
                        <p:nvPr/>
                      </p:nvPicPr>
                      <p:blipFill>
                        <a:blip r:embed="rId6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962699" y="3460601"/>
                          <a:ext cx="910707" cy="67302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12" name="组合 11"/>
          <p:cNvGrpSpPr/>
          <p:nvPr/>
        </p:nvGrpSpPr>
        <p:grpSpPr>
          <a:xfrm>
            <a:off x="6729453" y="1881039"/>
            <a:ext cx="1985716" cy="2969716"/>
            <a:chOff x="6729453" y="1881039"/>
            <a:chExt cx="1985716" cy="2969716"/>
          </a:xfrm>
        </p:grpSpPr>
        <p:pic>
          <p:nvPicPr>
            <p:cNvPr id="4" name="Picture 1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729453" y="1881039"/>
              <a:ext cx="1985716" cy="2420858"/>
            </a:xfrm>
            <a:prstGeom prst="rect">
              <a:avLst/>
            </a:prstGeom>
            <a:noFill/>
            <a:ln>
              <a:noFill/>
            </a:ln>
            <a:effectLst>
              <a:outerShdw blurRad="698500" dist="50800" dir="5400000" algn="ctr" rotWithShape="0">
                <a:srgbClr val="000000">
                  <a:alpha val="54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" name="矩形 10"/>
            <p:cNvSpPr/>
            <p:nvPr/>
          </p:nvSpPr>
          <p:spPr>
            <a:xfrm>
              <a:off x="6831769" y="4389092"/>
              <a:ext cx="1781083" cy="46166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/>
            <a:p>
              <a:pPr eaLnBrk="0" hangingPunct="0"/>
              <a:r>
                <a:rPr lang="zh-CN" altLang="en-US" sz="2400" dirty="0">
                  <a:solidFill>
                    <a:srgbClr val="FF0000"/>
                  </a:solidFill>
                  <a:latin typeface="微软雅黑" pitchFamily="34" charset="-122"/>
                  <a:ea typeface="微软雅黑" pitchFamily="34" charset="-122"/>
                </a:rPr>
                <a:t>电路超负载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294642012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1515" y="4690652"/>
            <a:ext cx="736376" cy="359227"/>
          </a:xfrm>
          <a:prstGeom prst="rect">
            <a:avLst/>
          </a:prstGeom>
        </p:spPr>
      </p:pic>
      <p:sp>
        <p:nvSpPr>
          <p:cNvPr id="12" name="Text Box 7"/>
          <p:cNvSpPr txBox="1">
            <a:spLocks noChangeArrowheads="1"/>
          </p:cNvSpPr>
          <p:nvPr/>
        </p:nvSpPr>
        <p:spPr bwMode="auto">
          <a:xfrm>
            <a:off x="2454275" y="175595"/>
            <a:ext cx="3252178" cy="3911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8000" tIns="10800" rIns="0" bIns="10800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利用</a:t>
            </a:r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电能表测电功率</a:t>
            </a:r>
            <a:endParaRPr lang="en-US" altLang="zh-CN" sz="24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Text Box 3"/>
          <p:cNvSpPr txBox="1">
            <a:spLocks noChangeArrowheads="1"/>
          </p:cNvSpPr>
          <p:nvPr/>
        </p:nvSpPr>
        <p:spPr bwMode="auto">
          <a:xfrm>
            <a:off x="343504" y="399032"/>
            <a:ext cx="6577391" cy="17543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l">
              <a:lnSpc>
                <a:spcPct val="150000"/>
              </a:lnSpc>
            </a:pP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小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明家的电能表的表盘上标有“</a:t>
            </a:r>
            <a:r>
              <a:rPr lang="en-US" sz="2400" dirty="0">
                <a:latin typeface="微软雅黑" pitchFamily="34" charset="-122"/>
                <a:ea typeface="微软雅黑" pitchFamily="34" charset="-122"/>
              </a:rPr>
              <a:t>3000R/KWh”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字样，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现只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让一台</a:t>
            </a:r>
            <a:r>
              <a:rPr lang="en-US" sz="2400" dirty="0">
                <a:latin typeface="微软雅黑" pitchFamily="34" charset="-122"/>
                <a:ea typeface="微软雅黑" pitchFamily="34" charset="-122"/>
              </a:rPr>
              <a:t>29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英寸彩电工作，发现</a:t>
            </a:r>
            <a:r>
              <a:rPr lang="en-US" sz="2400" dirty="0">
                <a:latin typeface="微软雅黑" pitchFamily="34" charset="-122"/>
                <a:ea typeface="微软雅黑" pitchFamily="34" charset="-122"/>
              </a:rPr>
              <a:t>180s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内转盘转了</a:t>
            </a:r>
            <a:r>
              <a:rPr lang="en-US" sz="2400" dirty="0">
                <a:latin typeface="微软雅黑" pitchFamily="34" charset="-122"/>
                <a:ea typeface="微软雅黑" pitchFamily="34" charset="-122"/>
              </a:rPr>
              <a:t>15R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，则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此电视机的功率为多大？</a:t>
            </a:r>
          </a:p>
        </p:txBody>
      </p:sp>
      <p:grpSp>
        <p:nvGrpSpPr>
          <p:cNvPr id="47" name="组合 46"/>
          <p:cNvGrpSpPr/>
          <p:nvPr/>
        </p:nvGrpSpPr>
        <p:grpSpPr>
          <a:xfrm>
            <a:off x="469931" y="2124783"/>
            <a:ext cx="5761006" cy="2565869"/>
            <a:chOff x="469931" y="2124783"/>
            <a:chExt cx="5761006" cy="2565869"/>
          </a:xfrm>
        </p:grpSpPr>
        <p:sp>
          <p:nvSpPr>
            <p:cNvPr id="15" name="Text Box 4"/>
            <p:cNvSpPr txBox="1">
              <a:spLocks noChangeArrowheads="1"/>
            </p:cNvSpPr>
            <p:nvPr/>
          </p:nvSpPr>
          <p:spPr bwMode="auto">
            <a:xfrm>
              <a:off x="469931" y="2331583"/>
              <a:ext cx="79375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r>
                <a:rPr lang="zh-CN" altLang="en-US" sz="2400" dirty="0">
                  <a:solidFill>
                    <a:srgbClr val="FF0000"/>
                  </a:solidFill>
                  <a:latin typeface="宋体" pitchFamily="2" charset="-122"/>
                </a:rPr>
                <a:t>解：</a:t>
              </a:r>
            </a:p>
          </p:txBody>
        </p:sp>
        <p:grpSp>
          <p:nvGrpSpPr>
            <p:cNvPr id="2" name="组合 1"/>
            <p:cNvGrpSpPr/>
            <p:nvPr/>
          </p:nvGrpSpPr>
          <p:grpSpPr>
            <a:xfrm>
              <a:off x="1508125" y="2124783"/>
              <a:ext cx="3919538" cy="944563"/>
              <a:chOff x="1508125" y="2124783"/>
              <a:chExt cx="3919538" cy="944563"/>
            </a:xfrm>
          </p:grpSpPr>
          <p:sp>
            <p:nvSpPr>
              <p:cNvPr id="16" name="Text Box 5"/>
              <p:cNvSpPr txBox="1">
                <a:spLocks noChangeArrowheads="1"/>
              </p:cNvSpPr>
              <p:nvPr/>
            </p:nvSpPr>
            <p:spPr bwMode="auto">
              <a:xfrm>
                <a:off x="1508125" y="2363318"/>
                <a:ext cx="488950" cy="45720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r>
                  <a:rPr lang="en-US" sz="2400" dirty="0">
                    <a:solidFill>
                      <a:srgbClr val="FF0000"/>
                    </a:solidFill>
                    <a:latin typeface="宋体" pitchFamily="2" charset="-122"/>
                  </a:rPr>
                  <a:t>W=</a:t>
                </a:r>
              </a:p>
            </p:txBody>
          </p:sp>
          <p:grpSp>
            <p:nvGrpSpPr>
              <p:cNvPr id="17" name="Group 6"/>
              <p:cNvGrpSpPr>
                <a:grpSpLocks/>
              </p:cNvGrpSpPr>
              <p:nvPr/>
            </p:nvGrpSpPr>
            <p:grpSpPr bwMode="auto">
              <a:xfrm>
                <a:off x="2209800" y="2124783"/>
                <a:ext cx="1555750" cy="909638"/>
                <a:chOff x="0" y="0"/>
                <a:chExt cx="980" cy="573"/>
              </a:xfrm>
            </p:grpSpPr>
            <p:sp>
              <p:nvSpPr>
                <p:cNvPr id="18" name="Text Box 7"/>
                <p:cNvSpPr txBox="1">
                  <a:spLocks noChangeArrowheads="1"/>
                </p:cNvSpPr>
                <p:nvPr/>
              </p:nvSpPr>
              <p:spPr bwMode="auto">
                <a:xfrm>
                  <a:off x="0" y="285"/>
                  <a:ext cx="980" cy="288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9pPr>
                </a:lstStyle>
                <a:p>
                  <a:r>
                    <a:rPr lang="en-US" sz="2400" dirty="0">
                      <a:solidFill>
                        <a:srgbClr val="FF0000"/>
                      </a:solidFill>
                      <a:latin typeface="宋体" pitchFamily="2" charset="-122"/>
                    </a:rPr>
                    <a:t>3000R/KWh</a:t>
                  </a:r>
                </a:p>
              </p:txBody>
            </p:sp>
            <p:sp>
              <p:nvSpPr>
                <p:cNvPr id="19" name="Text Box 8"/>
                <p:cNvSpPr txBox="1">
                  <a:spLocks noChangeArrowheads="1"/>
                </p:cNvSpPr>
                <p:nvPr/>
              </p:nvSpPr>
              <p:spPr bwMode="auto">
                <a:xfrm>
                  <a:off x="192" y="0"/>
                  <a:ext cx="404" cy="288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9pPr>
                </a:lstStyle>
                <a:p>
                  <a:r>
                    <a:rPr lang="en-US" sz="2400">
                      <a:solidFill>
                        <a:srgbClr val="FF0000"/>
                      </a:solidFill>
                      <a:latin typeface="宋体" pitchFamily="2" charset="-122"/>
                    </a:rPr>
                    <a:t>15R</a:t>
                  </a:r>
                </a:p>
              </p:txBody>
            </p:sp>
            <p:sp>
              <p:nvSpPr>
                <p:cNvPr id="20" name="Line 9"/>
                <p:cNvSpPr>
                  <a:spLocks noChangeShapeType="1"/>
                </p:cNvSpPr>
                <p:nvPr/>
              </p:nvSpPr>
              <p:spPr bwMode="auto">
                <a:xfrm>
                  <a:off x="10" y="294"/>
                  <a:ext cx="912" cy="0"/>
                </a:xfrm>
                <a:prstGeom prst="line">
                  <a:avLst/>
                </a:prstGeom>
                <a:noFill/>
                <a:ln w="9525" cmpd="sng">
                  <a:solidFill>
                    <a:srgbClr val="FF000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>
                    <a:solidFill>
                      <a:srgbClr val="FF0000"/>
                    </a:solidFill>
                  </a:endParaRPr>
                </a:p>
              </p:txBody>
            </p:sp>
          </p:grpSp>
          <p:grpSp>
            <p:nvGrpSpPr>
              <p:cNvPr id="21" name="Group 10"/>
              <p:cNvGrpSpPr>
                <a:grpSpLocks/>
              </p:cNvGrpSpPr>
              <p:nvPr/>
            </p:nvGrpSpPr>
            <p:grpSpPr bwMode="auto">
              <a:xfrm>
                <a:off x="3632200" y="2153358"/>
                <a:ext cx="1795463" cy="915988"/>
                <a:chOff x="-54" y="18"/>
                <a:chExt cx="1131" cy="577"/>
              </a:xfrm>
            </p:grpSpPr>
            <p:grpSp>
              <p:nvGrpSpPr>
                <p:cNvPr id="22" name="Group 11"/>
                <p:cNvGrpSpPr>
                  <a:grpSpLocks/>
                </p:cNvGrpSpPr>
                <p:nvPr/>
              </p:nvGrpSpPr>
              <p:grpSpPr bwMode="auto">
                <a:xfrm>
                  <a:off x="-54" y="18"/>
                  <a:ext cx="1131" cy="577"/>
                  <a:chOff x="-54" y="18"/>
                  <a:chExt cx="1131" cy="577"/>
                </a:xfrm>
              </p:grpSpPr>
              <p:sp>
                <p:nvSpPr>
                  <p:cNvPr id="24" name="Text Box 12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673" y="163"/>
                    <a:ext cx="404" cy="288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>
                    <a:spAutoFit/>
                  </a:bodyPr>
                  <a:lstStyle>
                    <a:lvl1pPr>
                      <a:defRPr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</a:defRPr>
                    </a:lvl1pPr>
                    <a:lvl2pPr marL="742950" indent="-285750">
                      <a:defRPr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</a:defRPr>
                    </a:lvl2pPr>
                    <a:lvl3pPr marL="1143000" indent="-228600">
                      <a:defRPr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</a:defRPr>
                    </a:lvl3pPr>
                    <a:lvl4pPr marL="1600200" indent="-228600">
                      <a:defRPr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</a:defRPr>
                    </a:lvl4pPr>
                    <a:lvl5pPr marL="2057400" indent="-228600">
                      <a:defRPr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</a:defRPr>
                    </a:lvl5pPr>
                    <a:lvl6pPr marL="2514600" indent="-228600" fontAlgn="base">
                      <a:spcBef>
                        <a:spcPct val="0"/>
                      </a:spcBef>
                      <a:spcAft>
                        <a:spcPct val="0"/>
                      </a:spcAft>
                      <a:buFont typeface="Arial" pitchFamily="34" charset="0"/>
                      <a:defRPr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</a:defRPr>
                    </a:lvl6pPr>
                    <a:lvl7pPr marL="2971800" indent="-228600" fontAlgn="base">
                      <a:spcBef>
                        <a:spcPct val="0"/>
                      </a:spcBef>
                      <a:spcAft>
                        <a:spcPct val="0"/>
                      </a:spcAft>
                      <a:buFont typeface="Arial" pitchFamily="34" charset="0"/>
                      <a:defRPr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</a:defRPr>
                    </a:lvl7pPr>
                    <a:lvl8pPr marL="3429000" indent="-228600" fontAlgn="base">
                      <a:spcBef>
                        <a:spcPct val="0"/>
                      </a:spcBef>
                      <a:spcAft>
                        <a:spcPct val="0"/>
                      </a:spcAft>
                      <a:buFont typeface="Arial" pitchFamily="34" charset="0"/>
                      <a:defRPr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</a:defRPr>
                    </a:lvl8pPr>
                    <a:lvl9pPr marL="3886200" indent="-228600" fontAlgn="base">
                      <a:spcBef>
                        <a:spcPct val="0"/>
                      </a:spcBef>
                      <a:spcAft>
                        <a:spcPct val="0"/>
                      </a:spcAft>
                      <a:buFont typeface="Arial" pitchFamily="34" charset="0"/>
                      <a:defRPr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</a:defRPr>
                    </a:lvl9pPr>
                  </a:lstStyle>
                  <a:p>
                    <a:r>
                      <a:rPr lang="en-US" sz="2400" dirty="0">
                        <a:solidFill>
                          <a:srgbClr val="FF0000"/>
                        </a:solidFill>
                        <a:latin typeface="宋体" pitchFamily="2" charset="-122"/>
                      </a:rPr>
                      <a:t>KWh</a:t>
                    </a:r>
                  </a:p>
                </p:txBody>
              </p:sp>
              <p:sp>
                <p:nvSpPr>
                  <p:cNvPr id="25" name="Text Box 13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-54" y="163"/>
                    <a:ext cx="212" cy="288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>
                    <a:spAutoFit/>
                  </a:bodyPr>
                  <a:lstStyle>
                    <a:lvl1pPr>
                      <a:defRPr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</a:defRPr>
                    </a:lvl1pPr>
                    <a:lvl2pPr marL="742950" indent="-285750">
                      <a:defRPr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</a:defRPr>
                    </a:lvl2pPr>
                    <a:lvl3pPr marL="1143000" indent="-228600">
                      <a:defRPr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</a:defRPr>
                    </a:lvl3pPr>
                    <a:lvl4pPr marL="1600200" indent="-228600">
                      <a:defRPr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</a:defRPr>
                    </a:lvl4pPr>
                    <a:lvl5pPr marL="2057400" indent="-228600">
                      <a:defRPr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</a:defRPr>
                    </a:lvl5pPr>
                    <a:lvl6pPr marL="2514600" indent="-228600" fontAlgn="base">
                      <a:spcBef>
                        <a:spcPct val="0"/>
                      </a:spcBef>
                      <a:spcAft>
                        <a:spcPct val="0"/>
                      </a:spcAft>
                      <a:buFont typeface="Arial" pitchFamily="34" charset="0"/>
                      <a:defRPr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</a:defRPr>
                    </a:lvl6pPr>
                    <a:lvl7pPr marL="2971800" indent="-228600" fontAlgn="base">
                      <a:spcBef>
                        <a:spcPct val="0"/>
                      </a:spcBef>
                      <a:spcAft>
                        <a:spcPct val="0"/>
                      </a:spcAft>
                      <a:buFont typeface="Arial" pitchFamily="34" charset="0"/>
                      <a:defRPr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</a:defRPr>
                    </a:lvl7pPr>
                    <a:lvl8pPr marL="3429000" indent="-228600" fontAlgn="base">
                      <a:spcBef>
                        <a:spcPct val="0"/>
                      </a:spcBef>
                      <a:spcAft>
                        <a:spcPct val="0"/>
                      </a:spcAft>
                      <a:buFont typeface="Arial" pitchFamily="34" charset="0"/>
                      <a:defRPr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</a:defRPr>
                    </a:lvl8pPr>
                    <a:lvl9pPr marL="3886200" indent="-228600" fontAlgn="base">
                      <a:spcBef>
                        <a:spcPct val="0"/>
                      </a:spcBef>
                      <a:spcAft>
                        <a:spcPct val="0"/>
                      </a:spcAft>
                      <a:buFont typeface="Arial" pitchFamily="34" charset="0"/>
                      <a:defRPr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</a:defRPr>
                    </a:lvl9pPr>
                  </a:lstStyle>
                  <a:p>
                    <a:r>
                      <a:rPr lang="en-US" sz="2400" dirty="0">
                        <a:solidFill>
                          <a:srgbClr val="FF0000"/>
                        </a:solidFill>
                        <a:latin typeface="宋体" pitchFamily="2" charset="-122"/>
                      </a:rPr>
                      <a:t>=</a:t>
                    </a:r>
                  </a:p>
                </p:txBody>
              </p:sp>
              <p:sp>
                <p:nvSpPr>
                  <p:cNvPr id="26" name="Text Box 14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231" y="307"/>
                    <a:ext cx="404" cy="288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>
                    <a:spAutoFit/>
                  </a:bodyPr>
                  <a:lstStyle>
                    <a:lvl1pPr>
                      <a:defRPr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</a:defRPr>
                    </a:lvl1pPr>
                    <a:lvl2pPr marL="742950" indent="-285750">
                      <a:defRPr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</a:defRPr>
                    </a:lvl2pPr>
                    <a:lvl3pPr marL="1143000" indent="-228600">
                      <a:defRPr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</a:defRPr>
                    </a:lvl3pPr>
                    <a:lvl4pPr marL="1600200" indent="-228600">
                      <a:defRPr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</a:defRPr>
                    </a:lvl4pPr>
                    <a:lvl5pPr marL="2057400" indent="-228600">
                      <a:defRPr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</a:defRPr>
                    </a:lvl5pPr>
                    <a:lvl6pPr marL="2514600" indent="-228600" fontAlgn="base">
                      <a:spcBef>
                        <a:spcPct val="0"/>
                      </a:spcBef>
                      <a:spcAft>
                        <a:spcPct val="0"/>
                      </a:spcAft>
                      <a:buFont typeface="Arial" pitchFamily="34" charset="0"/>
                      <a:defRPr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</a:defRPr>
                    </a:lvl6pPr>
                    <a:lvl7pPr marL="2971800" indent="-228600" fontAlgn="base">
                      <a:spcBef>
                        <a:spcPct val="0"/>
                      </a:spcBef>
                      <a:spcAft>
                        <a:spcPct val="0"/>
                      </a:spcAft>
                      <a:buFont typeface="Arial" pitchFamily="34" charset="0"/>
                      <a:defRPr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</a:defRPr>
                    </a:lvl7pPr>
                    <a:lvl8pPr marL="3429000" indent="-228600" fontAlgn="base">
                      <a:spcBef>
                        <a:spcPct val="0"/>
                      </a:spcBef>
                      <a:spcAft>
                        <a:spcPct val="0"/>
                      </a:spcAft>
                      <a:buFont typeface="Arial" pitchFamily="34" charset="0"/>
                      <a:defRPr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</a:defRPr>
                    </a:lvl8pPr>
                    <a:lvl9pPr marL="3886200" indent="-228600" fontAlgn="base">
                      <a:spcBef>
                        <a:spcPct val="0"/>
                      </a:spcBef>
                      <a:spcAft>
                        <a:spcPct val="0"/>
                      </a:spcAft>
                      <a:buFont typeface="Arial" pitchFamily="34" charset="0"/>
                      <a:defRPr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</a:defRPr>
                    </a:lvl9pPr>
                  </a:lstStyle>
                  <a:p>
                    <a:r>
                      <a:rPr lang="en-US" sz="2400" dirty="0">
                        <a:solidFill>
                          <a:srgbClr val="FF0000"/>
                        </a:solidFill>
                        <a:latin typeface="宋体" pitchFamily="2" charset="-122"/>
                      </a:rPr>
                      <a:t>200</a:t>
                    </a:r>
                  </a:p>
                </p:txBody>
              </p:sp>
              <p:sp>
                <p:nvSpPr>
                  <p:cNvPr id="27" name="Text Box 15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315" y="18"/>
                    <a:ext cx="212" cy="288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>
                    <a:spAutoFit/>
                  </a:bodyPr>
                  <a:lstStyle>
                    <a:lvl1pPr>
                      <a:defRPr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</a:defRPr>
                    </a:lvl1pPr>
                    <a:lvl2pPr marL="742950" indent="-285750">
                      <a:defRPr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</a:defRPr>
                    </a:lvl2pPr>
                    <a:lvl3pPr marL="1143000" indent="-228600">
                      <a:defRPr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</a:defRPr>
                    </a:lvl3pPr>
                    <a:lvl4pPr marL="1600200" indent="-228600">
                      <a:defRPr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</a:defRPr>
                    </a:lvl4pPr>
                    <a:lvl5pPr marL="2057400" indent="-228600">
                      <a:defRPr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</a:defRPr>
                    </a:lvl5pPr>
                    <a:lvl6pPr marL="2514600" indent="-228600" fontAlgn="base">
                      <a:spcBef>
                        <a:spcPct val="0"/>
                      </a:spcBef>
                      <a:spcAft>
                        <a:spcPct val="0"/>
                      </a:spcAft>
                      <a:buFont typeface="Arial" pitchFamily="34" charset="0"/>
                      <a:defRPr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</a:defRPr>
                    </a:lvl6pPr>
                    <a:lvl7pPr marL="2971800" indent="-228600" fontAlgn="base">
                      <a:spcBef>
                        <a:spcPct val="0"/>
                      </a:spcBef>
                      <a:spcAft>
                        <a:spcPct val="0"/>
                      </a:spcAft>
                      <a:buFont typeface="Arial" pitchFamily="34" charset="0"/>
                      <a:defRPr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</a:defRPr>
                    </a:lvl7pPr>
                    <a:lvl8pPr marL="3429000" indent="-228600" fontAlgn="base">
                      <a:spcBef>
                        <a:spcPct val="0"/>
                      </a:spcBef>
                      <a:spcAft>
                        <a:spcPct val="0"/>
                      </a:spcAft>
                      <a:buFont typeface="Arial" pitchFamily="34" charset="0"/>
                      <a:defRPr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</a:defRPr>
                    </a:lvl8pPr>
                    <a:lvl9pPr marL="3886200" indent="-228600" fontAlgn="base">
                      <a:spcBef>
                        <a:spcPct val="0"/>
                      </a:spcBef>
                      <a:spcAft>
                        <a:spcPct val="0"/>
                      </a:spcAft>
                      <a:buFont typeface="Arial" pitchFamily="34" charset="0"/>
                      <a:defRPr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</a:defRPr>
                    </a:lvl9pPr>
                  </a:lstStyle>
                  <a:p>
                    <a:r>
                      <a:rPr lang="en-US" sz="2400" dirty="0">
                        <a:solidFill>
                          <a:srgbClr val="FF0000"/>
                        </a:solidFill>
                        <a:latin typeface="宋体" pitchFamily="2" charset="-122"/>
                      </a:rPr>
                      <a:t>1</a:t>
                    </a:r>
                  </a:p>
                </p:txBody>
              </p:sp>
            </p:grpSp>
            <p:sp>
              <p:nvSpPr>
                <p:cNvPr id="23" name="Line 16"/>
                <p:cNvSpPr>
                  <a:spLocks noChangeShapeType="1"/>
                </p:cNvSpPr>
                <p:nvPr/>
              </p:nvSpPr>
              <p:spPr bwMode="auto">
                <a:xfrm>
                  <a:off x="193" y="307"/>
                  <a:ext cx="480" cy="0"/>
                </a:xfrm>
                <a:prstGeom prst="line">
                  <a:avLst/>
                </a:prstGeom>
                <a:noFill/>
                <a:ln w="9525" cmpd="sng">
                  <a:solidFill>
                    <a:srgbClr val="FF000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>
                    <a:solidFill>
                      <a:srgbClr val="FF0000"/>
                    </a:solidFill>
                  </a:endParaRPr>
                </a:p>
              </p:txBody>
            </p:sp>
          </p:grpSp>
        </p:grpSp>
        <p:grpSp>
          <p:nvGrpSpPr>
            <p:cNvPr id="45" name="组合 44"/>
            <p:cNvGrpSpPr/>
            <p:nvPr/>
          </p:nvGrpSpPr>
          <p:grpSpPr>
            <a:xfrm>
              <a:off x="1173162" y="3129593"/>
              <a:ext cx="5057775" cy="1143000"/>
              <a:chOff x="1173162" y="3129593"/>
              <a:chExt cx="5057775" cy="1143000"/>
            </a:xfrm>
          </p:grpSpPr>
          <p:grpSp>
            <p:nvGrpSpPr>
              <p:cNvPr id="28" name="Group 17"/>
              <p:cNvGrpSpPr>
                <a:grpSpLocks/>
              </p:cNvGrpSpPr>
              <p:nvPr/>
            </p:nvGrpSpPr>
            <p:grpSpPr bwMode="auto">
              <a:xfrm>
                <a:off x="1173162" y="3340730"/>
                <a:ext cx="1158875" cy="800100"/>
                <a:chOff x="0" y="0"/>
                <a:chExt cx="730" cy="504"/>
              </a:xfrm>
            </p:grpSpPr>
            <p:sp>
              <p:nvSpPr>
                <p:cNvPr id="29" name="Text Box 18"/>
                <p:cNvSpPr txBox="1">
                  <a:spLocks noChangeArrowheads="1"/>
                </p:cNvSpPr>
                <p:nvPr/>
              </p:nvSpPr>
              <p:spPr bwMode="auto">
                <a:xfrm>
                  <a:off x="0" y="72"/>
                  <a:ext cx="308" cy="288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9pPr>
                </a:lstStyle>
                <a:p>
                  <a:r>
                    <a:rPr lang="en-US" sz="2400">
                      <a:solidFill>
                        <a:srgbClr val="FF0000"/>
                      </a:solidFill>
                      <a:latin typeface="宋体" pitchFamily="2" charset="-122"/>
                    </a:rPr>
                    <a:t>P=</a:t>
                  </a:r>
                </a:p>
              </p:txBody>
            </p:sp>
            <p:sp>
              <p:nvSpPr>
                <p:cNvPr id="30" name="Line 19"/>
                <p:cNvSpPr>
                  <a:spLocks noChangeShapeType="1"/>
                </p:cNvSpPr>
                <p:nvPr/>
              </p:nvSpPr>
              <p:spPr bwMode="auto">
                <a:xfrm>
                  <a:off x="346" y="251"/>
                  <a:ext cx="384" cy="0"/>
                </a:xfrm>
                <a:prstGeom prst="line">
                  <a:avLst/>
                </a:prstGeom>
                <a:noFill/>
                <a:ln w="9525" cmpd="sng">
                  <a:solidFill>
                    <a:srgbClr val="FF000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>
                    <a:solidFill>
                      <a:srgbClr val="FF0000"/>
                    </a:solidFill>
                  </a:endParaRPr>
                </a:p>
              </p:txBody>
            </p:sp>
            <p:sp>
              <p:nvSpPr>
                <p:cNvPr id="31" name="Text Box 20"/>
                <p:cNvSpPr txBox="1">
                  <a:spLocks noChangeArrowheads="1"/>
                </p:cNvSpPr>
                <p:nvPr/>
              </p:nvSpPr>
              <p:spPr bwMode="auto">
                <a:xfrm>
                  <a:off x="384" y="216"/>
                  <a:ext cx="212" cy="288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9pPr>
                </a:lstStyle>
                <a:p>
                  <a:r>
                    <a:rPr lang="en-US" sz="2400">
                      <a:solidFill>
                        <a:srgbClr val="FF0000"/>
                      </a:solidFill>
                      <a:latin typeface="宋体" pitchFamily="2" charset="-122"/>
                    </a:rPr>
                    <a:t>t</a:t>
                  </a:r>
                </a:p>
              </p:txBody>
            </p:sp>
            <p:sp>
              <p:nvSpPr>
                <p:cNvPr id="32" name="Text Box 21"/>
                <p:cNvSpPr txBox="1">
                  <a:spLocks noChangeArrowheads="1"/>
                </p:cNvSpPr>
                <p:nvPr/>
              </p:nvSpPr>
              <p:spPr bwMode="auto">
                <a:xfrm>
                  <a:off x="379" y="0"/>
                  <a:ext cx="212" cy="288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9pPr>
                </a:lstStyle>
                <a:p>
                  <a:r>
                    <a:rPr lang="en-US" sz="2400">
                      <a:solidFill>
                        <a:srgbClr val="FF0000"/>
                      </a:solidFill>
                      <a:latin typeface="宋体" pitchFamily="2" charset="-122"/>
                    </a:rPr>
                    <a:t>W</a:t>
                  </a:r>
                </a:p>
              </p:txBody>
            </p:sp>
          </p:grpSp>
          <p:grpSp>
            <p:nvGrpSpPr>
              <p:cNvPr id="33" name="Group 22"/>
              <p:cNvGrpSpPr>
                <a:grpSpLocks/>
              </p:cNvGrpSpPr>
              <p:nvPr/>
            </p:nvGrpSpPr>
            <p:grpSpPr bwMode="auto">
              <a:xfrm>
                <a:off x="2285999" y="3129593"/>
                <a:ext cx="2998788" cy="1143000"/>
                <a:chOff x="-29" y="0"/>
                <a:chExt cx="1889" cy="720"/>
              </a:xfrm>
            </p:grpSpPr>
            <p:sp>
              <p:nvSpPr>
                <p:cNvPr id="34" name="Text Box 23"/>
                <p:cNvSpPr txBox="1">
                  <a:spLocks noChangeArrowheads="1"/>
                </p:cNvSpPr>
                <p:nvPr/>
              </p:nvSpPr>
              <p:spPr bwMode="auto">
                <a:xfrm>
                  <a:off x="240" y="192"/>
                  <a:ext cx="404" cy="288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9pPr>
                </a:lstStyle>
                <a:p>
                  <a:r>
                    <a:rPr lang="en-US" sz="2400" dirty="0">
                      <a:solidFill>
                        <a:srgbClr val="FF0000"/>
                      </a:solidFill>
                      <a:latin typeface="宋体" pitchFamily="2" charset="-122"/>
                    </a:rPr>
                    <a:t>200</a:t>
                  </a:r>
                </a:p>
              </p:txBody>
            </p:sp>
            <p:grpSp>
              <p:nvGrpSpPr>
                <p:cNvPr id="35" name="Group 24"/>
                <p:cNvGrpSpPr>
                  <a:grpSpLocks/>
                </p:cNvGrpSpPr>
                <p:nvPr/>
              </p:nvGrpSpPr>
              <p:grpSpPr bwMode="auto">
                <a:xfrm>
                  <a:off x="-29" y="0"/>
                  <a:ext cx="1889" cy="720"/>
                  <a:chOff x="-29" y="0"/>
                  <a:chExt cx="1889" cy="720"/>
                </a:xfrm>
              </p:grpSpPr>
              <p:sp>
                <p:nvSpPr>
                  <p:cNvPr id="36" name="Line 25"/>
                  <p:cNvSpPr>
                    <a:spLocks noChangeShapeType="1"/>
                  </p:cNvSpPr>
                  <p:nvPr/>
                </p:nvSpPr>
                <p:spPr bwMode="auto">
                  <a:xfrm>
                    <a:off x="298" y="275"/>
                    <a:ext cx="288" cy="0"/>
                  </a:xfrm>
                  <a:prstGeom prst="line">
                    <a:avLst/>
                  </a:prstGeom>
                  <a:noFill/>
                  <a:ln w="9525" cmpd="sng">
                    <a:solidFill>
                      <a:srgbClr val="FF0000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solidFill>
                        <a:srgbClr val="FF0000"/>
                      </a:solidFill>
                    </a:endParaRPr>
                  </a:p>
                </p:txBody>
              </p:sp>
              <p:grpSp>
                <p:nvGrpSpPr>
                  <p:cNvPr id="37" name="Group 26"/>
                  <p:cNvGrpSpPr>
                    <a:grpSpLocks/>
                  </p:cNvGrpSpPr>
                  <p:nvPr/>
                </p:nvGrpSpPr>
                <p:grpSpPr bwMode="auto">
                  <a:xfrm>
                    <a:off x="-29" y="0"/>
                    <a:ext cx="1889" cy="720"/>
                    <a:chOff x="-29" y="0"/>
                    <a:chExt cx="1889" cy="720"/>
                  </a:xfrm>
                </p:grpSpPr>
                <p:sp>
                  <p:nvSpPr>
                    <p:cNvPr id="38" name="Text Box 27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-29" y="240"/>
                      <a:ext cx="212" cy="288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>
                      <a:spAutoFit/>
                    </a:bodyPr>
                    <a:lstStyle>
                      <a:lvl1pPr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 marL="742950" indent="-285750"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 marL="1143000" indent="-228600"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 marL="1600200" indent="-228600"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 marL="2057400" indent="-228600"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  <a:lvl6pPr marL="2514600" indent="-22860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6pPr>
                      <a:lvl7pPr marL="2971800" indent="-22860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7pPr>
                      <a:lvl8pPr marL="3429000" indent="-22860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8pPr>
                      <a:lvl9pPr marL="3886200" indent="-22860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9pPr>
                    </a:lstStyle>
                    <a:p>
                      <a:r>
                        <a:rPr lang="en-US" sz="2400" dirty="0">
                          <a:solidFill>
                            <a:srgbClr val="FF0000"/>
                          </a:solidFill>
                          <a:latin typeface="宋体" pitchFamily="2" charset="-122"/>
                        </a:rPr>
                        <a:t>=</a:t>
                      </a:r>
                    </a:p>
                  </p:txBody>
                </p:sp>
                <p:sp>
                  <p:nvSpPr>
                    <p:cNvPr id="39" name="Text Box 28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288" y="0"/>
                      <a:ext cx="212" cy="288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>
                      <a:spAutoFit/>
                    </a:bodyPr>
                    <a:lstStyle>
                      <a:lvl1pPr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 marL="742950" indent="-285750"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 marL="1143000" indent="-228600"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 marL="1600200" indent="-228600"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 marL="2057400" indent="-228600"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  <a:lvl6pPr marL="2514600" indent="-22860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6pPr>
                      <a:lvl7pPr marL="2971800" indent="-22860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7pPr>
                      <a:lvl8pPr marL="3429000" indent="-22860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8pPr>
                      <a:lvl9pPr marL="3886200" indent="-22860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9pPr>
                    </a:lstStyle>
                    <a:p>
                      <a:r>
                        <a:rPr lang="en-US" sz="2400">
                          <a:solidFill>
                            <a:srgbClr val="FF0000"/>
                          </a:solidFill>
                          <a:latin typeface="宋体" pitchFamily="2" charset="-122"/>
                        </a:rPr>
                        <a:t>1</a:t>
                      </a:r>
                    </a:p>
                  </p:txBody>
                </p:sp>
                <p:sp>
                  <p:nvSpPr>
                    <p:cNvPr id="40" name="Text Box 29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576" y="96"/>
                      <a:ext cx="1236" cy="288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>
                      <a:spAutoFit/>
                    </a:bodyPr>
                    <a:lstStyle>
                      <a:lvl1pPr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 marL="742950" indent="-285750"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 marL="1143000" indent="-228600"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 marL="1600200" indent="-228600"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 marL="2057400" indent="-228600"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  <a:lvl6pPr marL="2514600" indent="-22860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6pPr>
                      <a:lvl7pPr marL="2971800" indent="-22860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7pPr>
                      <a:lvl8pPr marL="3429000" indent="-22860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8pPr>
                      <a:lvl9pPr marL="3886200" indent="-22860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9pPr>
                    </a:lstStyle>
                    <a:p>
                      <a:r>
                        <a:rPr lang="en-US" sz="2400" dirty="0">
                          <a:solidFill>
                            <a:srgbClr val="FF0000"/>
                          </a:solidFill>
                          <a:latin typeface="宋体" pitchFamily="2" charset="-122"/>
                        </a:rPr>
                        <a:t>×3.6 ×10</a:t>
                      </a:r>
                      <a:r>
                        <a:rPr lang="en-US" sz="2400" baseline="30000" dirty="0">
                          <a:solidFill>
                            <a:srgbClr val="FF0000"/>
                          </a:solidFill>
                          <a:latin typeface="宋体" pitchFamily="2" charset="-122"/>
                        </a:rPr>
                        <a:t>6</a:t>
                      </a:r>
                      <a:r>
                        <a:rPr lang="en-US" sz="2400" dirty="0">
                          <a:solidFill>
                            <a:srgbClr val="FF0000"/>
                          </a:solidFill>
                          <a:latin typeface="宋体" pitchFamily="2" charset="-122"/>
                        </a:rPr>
                        <a:t>J</a:t>
                      </a:r>
                    </a:p>
                  </p:txBody>
                </p:sp>
                <p:sp>
                  <p:nvSpPr>
                    <p:cNvPr id="41" name="Line 30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228" y="467"/>
                      <a:ext cx="1632" cy="0"/>
                    </a:xfrm>
                    <a:prstGeom prst="line">
                      <a:avLst/>
                    </a:prstGeom>
                    <a:noFill/>
                    <a:ln w="9525" cmpd="sng">
                      <a:solidFill>
                        <a:srgbClr val="FF0000"/>
                      </a:solidFill>
                      <a:round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>
                        <a:solidFill>
                          <a:srgbClr val="FF0000"/>
                        </a:solidFill>
                      </a:endParaRPr>
                    </a:p>
                  </p:txBody>
                </p:sp>
                <p:sp>
                  <p:nvSpPr>
                    <p:cNvPr id="42" name="Text Box 31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576" y="432"/>
                      <a:ext cx="500" cy="288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>
                      <a:spAutoFit/>
                    </a:bodyPr>
                    <a:lstStyle>
                      <a:lvl1pPr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 marL="742950" indent="-285750"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 marL="1143000" indent="-228600"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 marL="1600200" indent="-228600"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 marL="2057400" indent="-228600"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  <a:lvl6pPr marL="2514600" indent="-22860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6pPr>
                      <a:lvl7pPr marL="2971800" indent="-22860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7pPr>
                      <a:lvl8pPr marL="3429000" indent="-22860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8pPr>
                      <a:lvl9pPr marL="3886200" indent="-22860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9pPr>
                    </a:lstStyle>
                    <a:p>
                      <a:r>
                        <a:rPr lang="en-US" sz="2400" dirty="0">
                          <a:solidFill>
                            <a:srgbClr val="FF0000"/>
                          </a:solidFill>
                          <a:latin typeface="宋体" pitchFamily="2" charset="-122"/>
                        </a:rPr>
                        <a:t>180S</a:t>
                      </a:r>
                    </a:p>
                  </p:txBody>
                </p:sp>
              </p:grpSp>
            </p:grpSp>
          </p:grpSp>
          <p:sp>
            <p:nvSpPr>
              <p:cNvPr id="43" name="Text Box 32"/>
              <p:cNvSpPr txBox="1">
                <a:spLocks noChangeArrowheads="1"/>
              </p:cNvSpPr>
              <p:nvPr/>
            </p:nvSpPr>
            <p:spPr bwMode="auto">
              <a:xfrm>
                <a:off x="5284787" y="3615307"/>
                <a:ext cx="946150" cy="45720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r>
                  <a:rPr lang="en-US" sz="2400" dirty="0">
                    <a:solidFill>
                      <a:srgbClr val="FF0000"/>
                    </a:solidFill>
                    <a:latin typeface="宋体" pitchFamily="2" charset="-122"/>
                  </a:rPr>
                  <a:t>=100W</a:t>
                </a:r>
              </a:p>
            </p:txBody>
          </p:sp>
        </p:grpSp>
        <p:sp>
          <p:nvSpPr>
            <p:cNvPr id="44" name="Text Box 33"/>
            <p:cNvSpPr txBox="1">
              <a:spLocks noChangeArrowheads="1"/>
            </p:cNvSpPr>
            <p:nvPr/>
          </p:nvSpPr>
          <p:spPr bwMode="auto">
            <a:xfrm>
              <a:off x="547264" y="4233452"/>
              <a:ext cx="384175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r>
                <a:rPr lang="zh-CN" altLang="en-US" sz="2400" dirty="0">
                  <a:solidFill>
                    <a:srgbClr val="FF0000"/>
                  </a:solidFill>
                  <a:latin typeface="宋体" pitchFamily="2" charset="-122"/>
                </a:rPr>
                <a:t>答：此电视机的功率为</a:t>
              </a:r>
              <a:r>
                <a:rPr lang="en-US" sz="2400" dirty="0">
                  <a:solidFill>
                    <a:srgbClr val="FF0000"/>
                  </a:solidFill>
                  <a:latin typeface="宋体" pitchFamily="2" charset="-122"/>
                </a:rPr>
                <a:t>100W</a:t>
              </a:r>
            </a:p>
          </p:txBody>
        </p:sp>
      </p:grpSp>
      <p:pic>
        <p:nvPicPr>
          <p:cNvPr id="46" name="图片 4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844" r="70009" b="19615"/>
          <a:stretch/>
        </p:blipFill>
        <p:spPr>
          <a:xfrm>
            <a:off x="6638235" y="1731273"/>
            <a:ext cx="1663280" cy="18840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8550744"/>
      </p:ext>
    </p:extLst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35352" y="145981"/>
            <a:ext cx="724521" cy="697781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2040204020203" charset="-122"/>
              <a:ea typeface="微软雅黑" panose="020B0502040204020203" charset="-122"/>
              <a:sym typeface="微软雅黑" panose="020B0502040204020203" charset="-122"/>
            </a:endParaRPr>
          </a:p>
        </p:txBody>
      </p:sp>
      <p:sp>
        <p:nvSpPr>
          <p:cNvPr id="6" name="Shape 112"/>
          <p:cNvSpPr/>
          <p:nvPr/>
        </p:nvSpPr>
        <p:spPr>
          <a:xfrm>
            <a:off x="284119" y="202485"/>
            <a:ext cx="809896" cy="58477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2040204020203" charset="-122"/>
              </a:rPr>
              <a:t>1</a:t>
            </a:r>
            <a:endParaRPr kumimoji="0" sz="32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2040204020203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305689" y="125756"/>
            <a:ext cx="1528622" cy="52321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706020202030204"/>
                <a:sym typeface="Arial" panose="020B0706020202030204"/>
              </a:rPr>
              <a:t>课堂导入</a:t>
            </a: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Arial" panose="020B0706020202030204"/>
              <a:sym typeface="Arial" panose="020B0706020202030204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094015" y="648974"/>
            <a:ext cx="4669105" cy="0"/>
          </a:xfrm>
          <a:prstGeom prst="line">
            <a:avLst/>
          </a:prstGeom>
          <a:noFill/>
          <a:ln w="28575" cap="flat">
            <a:solidFill>
              <a:srgbClr val="007E27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1515" y="4690653"/>
            <a:ext cx="736376" cy="359227"/>
          </a:xfrm>
          <a:prstGeom prst="rect">
            <a:avLst/>
          </a:prstGeom>
        </p:spPr>
      </p:pic>
      <p:sp>
        <p:nvSpPr>
          <p:cNvPr id="7" name="Rectangle 2"/>
          <p:cNvSpPr txBox="1">
            <a:spLocks noChangeArrowheads="1"/>
          </p:cNvSpPr>
          <p:nvPr/>
        </p:nvSpPr>
        <p:spPr>
          <a:xfrm>
            <a:off x="335352" y="1309684"/>
            <a:ext cx="8182195" cy="1200329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buFont typeface="Monotype Sorts" pitchFamily="2" charset="2"/>
              <a:buNone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l">
              <a:lnSpc>
                <a:spcPct val="150000"/>
              </a:lnSpc>
            </a:pPr>
            <a:r>
              <a:rPr lang="zh-CN" altLang="en-US" dirty="0" smtClean="0"/>
              <a:t>电流做功的过程就是电能</a:t>
            </a:r>
            <a:r>
              <a:rPr lang="zh-CN" altLang="en-US" dirty="0"/>
              <a:t>转化为其他形式的能的过程，</a:t>
            </a:r>
            <a:r>
              <a:rPr lang="zh-CN" altLang="en-US" dirty="0" smtClean="0"/>
              <a:t>电流做</a:t>
            </a:r>
            <a:r>
              <a:rPr lang="zh-CN" altLang="en-US" dirty="0"/>
              <a:t>了多少焦耳的功，就有</a:t>
            </a:r>
            <a:r>
              <a:rPr lang="zh-CN" altLang="en-US" dirty="0" smtClean="0"/>
              <a:t>多少电能转化</a:t>
            </a:r>
            <a:r>
              <a:rPr lang="zh-CN" altLang="en-US" dirty="0"/>
              <a:t>为其它形式的</a:t>
            </a:r>
            <a:r>
              <a:rPr lang="zh-CN" altLang="en-US" dirty="0" smtClean="0"/>
              <a:t>能。</a:t>
            </a:r>
            <a:endParaRPr lang="en-US" altLang="zh-CN" dirty="0"/>
          </a:p>
        </p:txBody>
      </p:sp>
      <p:sp>
        <p:nvSpPr>
          <p:cNvPr id="4" name="矩形 3"/>
          <p:cNvSpPr/>
          <p:nvPr/>
        </p:nvSpPr>
        <p:spPr>
          <a:xfrm>
            <a:off x="1408570" y="936264"/>
            <a:ext cx="444063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Font typeface="Monotype Sorts" pitchFamily="2" charset="2"/>
              <a:buNone/>
            </a:pPr>
            <a:r>
              <a:rPr lang="en-US" altLang="zh-CN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1.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电流</a:t>
            </a:r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做功过程的实质是什么？</a:t>
            </a:r>
          </a:p>
        </p:txBody>
      </p:sp>
      <p:sp>
        <p:nvSpPr>
          <p:cNvPr id="10" name="矩形 9"/>
          <p:cNvSpPr/>
          <p:nvPr/>
        </p:nvSpPr>
        <p:spPr>
          <a:xfrm>
            <a:off x="335726" y="2428531"/>
            <a:ext cx="597952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Font typeface="Monotype Sorts" pitchFamily="2" charset="2"/>
              <a:buNone/>
            </a:pPr>
            <a:r>
              <a:rPr lang="en-US" altLang="zh-CN" sz="2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2.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电灯在亮的过程中，电能转化为什么能？</a:t>
            </a:r>
            <a:endParaRPr lang="zh-CN" altLang="en-US" sz="24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3" name="Picture 4" descr="4316ab534406707eb2bc0394e831a9ee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439" t="13580" r="15513" b="10836"/>
          <a:stretch/>
        </p:blipFill>
        <p:spPr bwMode="auto">
          <a:xfrm>
            <a:off x="1195340" y="3051479"/>
            <a:ext cx="1573260" cy="1836902"/>
          </a:xfrm>
          <a:prstGeom prst="rect">
            <a:avLst/>
          </a:prstGeom>
          <a:noFill/>
          <a:ln>
            <a:noFill/>
          </a:ln>
          <a:effectLst>
            <a:outerShdw blurRad="558800" dist="50800" dir="5400000" algn="ctr" rotWithShape="0">
              <a:srgbClr val="000000">
                <a:alpha val="32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矩形 13"/>
          <p:cNvSpPr/>
          <p:nvPr/>
        </p:nvSpPr>
        <p:spPr>
          <a:xfrm>
            <a:off x="3313737" y="3635005"/>
            <a:ext cx="326243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Font typeface="Monotype Sorts" pitchFamily="2" charset="2"/>
              <a:buNone/>
            </a:pPr>
            <a:r>
              <a:rPr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把电能转化光能和内能</a:t>
            </a:r>
            <a:endParaRPr lang="zh-CN" altLang="en-US" sz="24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Rectangle 8"/>
          <p:cNvSpPr>
            <a:spLocks noChangeArrowheads="1"/>
          </p:cNvSpPr>
          <p:nvPr/>
        </p:nvSpPr>
        <p:spPr bwMode="auto">
          <a:xfrm>
            <a:off x="354657" y="945756"/>
            <a:ext cx="972344" cy="4521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/>
          <a:p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复习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endParaRPr lang="zh-CN" altLang="en-US" sz="24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63752709"/>
      </p:ext>
    </p:extLst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 autoUpdateAnimBg="0"/>
      <p:bldP spid="10" grpId="0"/>
      <p:bldP spid="1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242313" y="140909"/>
            <a:ext cx="724521" cy="697781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2040204020203" charset="-122"/>
              <a:ea typeface="微软雅黑" panose="020B0502040204020203" charset="-122"/>
              <a:sym typeface="微软雅黑" panose="020B0502040204020203" charset="-122"/>
            </a:endParaRPr>
          </a:p>
        </p:txBody>
      </p:sp>
      <p:sp>
        <p:nvSpPr>
          <p:cNvPr id="6" name="Shape 112"/>
          <p:cNvSpPr/>
          <p:nvPr/>
        </p:nvSpPr>
        <p:spPr>
          <a:xfrm>
            <a:off x="199625" y="140909"/>
            <a:ext cx="809896" cy="58477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2040204020203" charset="-122"/>
              </a:rPr>
              <a:t>3</a:t>
            </a:r>
            <a:endParaRPr kumimoji="0" sz="32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2040204020203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077937" y="202466"/>
            <a:ext cx="1528622" cy="52321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706020202030204"/>
                <a:sym typeface="Arial" panose="020B0706020202030204"/>
              </a:rPr>
              <a:t>课堂小结</a:t>
            </a: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Arial" panose="020B0706020202030204"/>
              <a:sym typeface="Arial" panose="020B0706020202030204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966834" y="707548"/>
            <a:ext cx="4669105" cy="0"/>
          </a:xfrm>
          <a:prstGeom prst="line">
            <a:avLst/>
          </a:prstGeom>
          <a:noFill/>
          <a:ln w="28575" cap="flat">
            <a:solidFill>
              <a:srgbClr val="007E27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1515" y="4690653"/>
            <a:ext cx="736376" cy="359227"/>
          </a:xfrm>
          <a:prstGeom prst="rect">
            <a:avLst/>
          </a:prstGeom>
        </p:spPr>
      </p:pic>
      <p:pic>
        <p:nvPicPr>
          <p:cNvPr id="25604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9963" y="685384"/>
            <a:ext cx="7996219" cy="34385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65454" y="4196750"/>
            <a:ext cx="4716856" cy="46166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spc="0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微软雅黑" pitchFamily="34" charset="-122"/>
                <a:ea typeface="微软雅黑" pitchFamily="34" charset="-122"/>
                <a:sym typeface="Arial" panose="020B0706020202030204"/>
              </a:rPr>
              <a:t>本堂重点：理解电功率的概念。</a:t>
            </a:r>
            <a:endParaRPr kumimoji="0" lang="zh-CN" altLang="en-US" sz="2400" b="0" i="0" u="none" strike="noStrike" cap="none" spc="0" normalizeH="0" baseline="0" dirty="0">
              <a:ln>
                <a:noFill/>
              </a:ln>
              <a:solidFill>
                <a:srgbClr val="FF0000"/>
              </a:solidFill>
              <a:effectLst/>
              <a:uFillTx/>
              <a:latin typeface="微软雅黑" pitchFamily="34" charset="-122"/>
              <a:ea typeface="微软雅黑" pitchFamily="34" charset="-122"/>
              <a:sym typeface="Arial" panose="020B0706020202030204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42312" y="4555979"/>
            <a:ext cx="8358479" cy="46166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spc="0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微软雅黑" pitchFamily="34" charset="-122"/>
                <a:ea typeface="微软雅黑" pitchFamily="34" charset="-122"/>
                <a:sym typeface="Arial" panose="020B0706020202030204"/>
              </a:rPr>
              <a:t>本堂难点：探究影响电功率大小的因素。计算电功率的大小。</a:t>
            </a:r>
            <a:endParaRPr kumimoji="0" lang="zh-CN" altLang="en-US" sz="2400" b="0" i="0" u="none" strike="noStrike" cap="none" spc="0" normalizeH="0" baseline="0" dirty="0">
              <a:ln>
                <a:noFill/>
              </a:ln>
              <a:solidFill>
                <a:srgbClr val="FF0000"/>
              </a:solidFill>
              <a:effectLst/>
              <a:uFillTx/>
              <a:latin typeface="微软雅黑" pitchFamily="34" charset="-122"/>
              <a:ea typeface="微软雅黑" pitchFamily="34" charset="-122"/>
              <a:sym typeface="Arial" panose="020B0706020202030204"/>
            </a:endParaRPr>
          </a:p>
        </p:txBody>
      </p:sp>
    </p:spTree>
    <p:extLst>
      <p:ext uri="{BB962C8B-B14F-4D97-AF65-F5344CB8AC3E}">
        <p14:creationId xmlns:p14="http://schemas.microsoft.com/office/powerpoint/2010/main" val="4045963265"/>
      </p:ext>
    </p:extLst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1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108"/>
          <p:cNvSpPr/>
          <p:nvPr/>
        </p:nvSpPr>
        <p:spPr>
          <a:xfrm>
            <a:off x="284119" y="133914"/>
            <a:ext cx="724521" cy="697781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2040204020203" charset="-122"/>
              <a:ea typeface="微软雅黑" panose="020B0502040204020203" charset="-122"/>
              <a:sym typeface="微软雅黑" panose="020B0502040204020203" charset="-122"/>
            </a:endParaRPr>
          </a:p>
        </p:txBody>
      </p:sp>
      <p:sp>
        <p:nvSpPr>
          <p:cNvPr id="3" name="文本框 1"/>
          <p:cNvSpPr txBox="1"/>
          <p:nvPr/>
        </p:nvSpPr>
        <p:spPr>
          <a:xfrm>
            <a:off x="1309924" y="133914"/>
            <a:ext cx="1528622" cy="52321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706020202030204"/>
                <a:sym typeface="Arial" panose="020B0706020202030204"/>
              </a:rPr>
              <a:t>典例分析</a:t>
            </a: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Arial" panose="020B0706020202030204"/>
              <a:sym typeface="Arial" panose="020B0706020202030204"/>
            </a:endParaRPr>
          </a:p>
        </p:txBody>
      </p:sp>
      <p:sp>
        <p:nvSpPr>
          <p:cNvPr id="4" name="Shape 112"/>
          <p:cNvSpPr/>
          <p:nvPr/>
        </p:nvSpPr>
        <p:spPr>
          <a:xfrm>
            <a:off x="241431" y="219110"/>
            <a:ext cx="809896" cy="58477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2040204020203" charset="-122"/>
              </a:rPr>
              <a:t>3</a:t>
            </a:r>
            <a:endParaRPr kumimoji="0" sz="32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2040204020203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309924" y="657131"/>
            <a:ext cx="5765155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考点一</a:t>
            </a:r>
            <a:r>
              <a:rPr lang="zh-CN" altLang="zh-CN" sz="28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zh-CN" altLang="en-US" sz="28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电功率的简单计算</a:t>
            </a:r>
            <a:endParaRPr lang="en-US" altLang="zh-CN" sz="28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zh-CN" altLang="zh-CN" sz="28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02625" y="981304"/>
            <a:ext cx="246593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zh-CN" sz="2400" dirty="0" smtClean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【</a:t>
            </a:r>
            <a:r>
              <a:rPr lang="zh-CN" altLang="zh-CN" sz="2400" dirty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典型例题</a:t>
            </a:r>
            <a:r>
              <a:rPr lang="en-US" altLang="zh-CN" sz="2400" dirty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zh-CN" sz="2400" dirty="0" smtClean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】</a:t>
            </a:r>
            <a:endParaRPr lang="zh-CN" altLang="zh-CN" sz="2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94713" y="1386822"/>
            <a:ext cx="8098091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en-US" altLang="zh-CN" sz="2400" b="1" dirty="0">
                <a:latin typeface="微软雅黑" pitchFamily="34" charset="-122"/>
                <a:ea typeface="微软雅黑" pitchFamily="34" charset="-122"/>
              </a:rPr>
              <a:t>2019</a:t>
            </a:r>
            <a:r>
              <a:rPr lang="zh-CN" altLang="en-US" sz="2400" b="1" dirty="0">
                <a:latin typeface="微软雅黑" pitchFamily="34" charset="-122"/>
                <a:ea typeface="微软雅黑" pitchFamily="34" charset="-122"/>
              </a:rPr>
              <a:t>扬州市</a:t>
            </a:r>
            <a:r>
              <a:rPr lang="en-US" altLang="zh-CN" sz="2400" b="1" dirty="0">
                <a:latin typeface="微软雅黑" pitchFamily="34" charset="-122"/>
                <a:ea typeface="微软雅黑" pitchFamily="34" charset="-122"/>
              </a:rPr>
              <a:t>)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如图所示的电路，电源电压恒为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3V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，闭合开关 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S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，电流表 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A1 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示数为 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0.5A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A2 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示数为 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0.3A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，则电阻 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R1 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是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______ Ω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，通过电阻 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R2 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的电流是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_______ A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，电阻 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R1 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的电功率是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_______ W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，在 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5min 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内整个电路消耗的电能是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______ J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en-US" sz="2400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0" name="图片 9" descr="学科网(www.zxxk.com)--教育资源门户，提供试卷、教案、课件、论文、素材以及各类教学资源下载，还有大量而丰富的教学相关资讯！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286700" y="3651740"/>
            <a:ext cx="1973792" cy="1401026"/>
          </a:xfrm>
          <a:prstGeom prst="rect">
            <a:avLst/>
          </a:prstGeom>
          <a:noFill/>
          <a:ln>
            <a:noFill/>
          </a:ln>
        </p:spPr>
      </p:pic>
      <p:sp>
        <p:nvSpPr>
          <p:cNvPr id="11" name="矩形 10"/>
          <p:cNvSpPr/>
          <p:nvPr/>
        </p:nvSpPr>
        <p:spPr>
          <a:xfrm>
            <a:off x="1229343" y="2322881"/>
            <a:ext cx="543739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fontAlgn="ctr">
              <a:lnSpc>
                <a:spcPct val="15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10</a:t>
            </a:r>
            <a:endParaRPr lang="zh-CN" altLang="en-US" sz="2800" dirty="0">
              <a:solidFill>
                <a:srgbClr val="FF0000"/>
              </a:solidFill>
              <a:latin typeface="Times New Roman" pitchFamily="18" charset="0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750742" y="2322881"/>
            <a:ext cx="633507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fontAlgn="ctr">
              <a:lnSpc>
                <a:spcPct val="15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0.2</a:t>
            </a:r>
            <a:endParaRPr lang="zh-CN" altLang="en-US" sz="2800" dirty="0">
              <a:solidFill>
                <a:srgbClr val="FF0000"/>
              </a:solidFill>
              <a:latin typeface="Times New Roman" pitchFamily="18" charset="0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090655" y="2913076"/>
            <a:ext cx="633507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fontAlgn="ctr">
              <a:lnSpc>
                <a:spcPct val="15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0.9</a:t>
            </a:r>
            <a:endParaRPr lang="zh-CN" altLang="en-US" sz="2800" dirty="0">
              <a:solidFill>
                <a:srgbClr val="FF0000"/>
              </a:solidFill>
              <a:latin typeface="Times New Roman" pitchFamily="18" charset="0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92764" y="3445206"/>
            <a:ext cx="723275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fontAlgn="ctr">
              <a:lnSpc>
                <a:spcPct val="15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450</a:t>
            </a:r>
            <a:endParaRPr lang="zh-CN" altLang="en-US" sz="2800" dirty="0">
              <a:solidFill>
                <a:srgbClr val="FF0000"/>
              </a:solidFill>
              <a:latin typeface="Times New Roman" pitchFamily="18" charset="0"/>
              <a:ea typeface="微软雅黑" pitchFamily="34" charset="-122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18854809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53194" y="1095570"/>
            <a:ext cx="757469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zh-CN" sz="2400" b="1" dirty="0" smtClean="0"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2400" b="1" dirty="0">
                <a:latin typeface="微软雅黑" pitchFamily="34" charset="-122"/>
                <a:ea typeface="微软雅黑" pitchFamily="34" charset="-122"/>
              </a:rPr>
              <a:t>2019 </a:t>
            </a:r>
            <a:r>
              <a:rPr lang="zh-CN" altLang="zh-CN" sz="2400" b="1" dirty="0">
                <a:latin typeface="微软雅黑" pitchFamily="34" charset="-122"/>
                <a:ea typeface="微软雅黑" pitchFamily="34" charset="-122"/>
              </a:rPr>
              <a:t>四川省凉山州）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当某导体两端的电压是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6V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时，通过的电流是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0.3A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，当该导体两端的电压减小到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3V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时，通过它的电流为</a:t>
            </a:r>
            <a:r>
              <a:rPr lang="zh-CN" altLang="zh-CN" sz="2400" u="sng" dirty="0"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en-US" altLang="zh-CN" sz="2400" u="sng" dirty="0"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en-US" altLang="zh-CN" sz="2400" u="sng" dirty="0" smtClean="0"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zh-CN" altLang="zh-CN" sz="2400" u="sng" dirty="0"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A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，此时该导体消耗的电功率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为</a:t>
            </a:r>
            <a:endParaRPr lang="en-US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 algn="l">
              <a:lnSpc>
                <a:spcPct val="150000"/>
              </a:lnSpc>
            </a:pPr>
            <a:r>
              <a:rPr lang="zh-CN" altLang="zh-CN" sz="2400" u="sng" dirty="0"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en-US" altLang="zh-CN" sz="2400" u="sng" dirty="0"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en-US" altLang="zh-CN" sz="2400" u="sng" dirty="0" smtClean="0">
                <a:latin typeface="微软雅黑" pitchFamily="34" charset="-122"/>
                <a:ea typeface="微软雅黑" pitchFamily="34" charset="-122"/>
              </a:rPr>
              <a:t>   </a:t>
            </a:r>
            <a:r>
              <a:rPr lang="zh-CN" altLang="zh-CN" sz="2400" u="sng" dirty="0"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W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zh-CN" sz="2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53310" y="372618"/>
            <a:ext cx="221246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400" dirty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【迁移</a:t>
            </a:r>
            <a:r>
              <a:rPr lang="zh-CN" altLang="zh-CN" sz="2400" dirty="0" smtClean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训练</a:t>
            </a:r>
            <a:r>
              <a:rPr lang="en-US" altLang="zh-CN" sz="2400" dirty="0" smtClean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zh-CN" sz="2400" dirty="0" smtClean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】</a:t>
            </a:r>
            <a:endParaRPr lang="en-US" altLang="zh-CN" sz="2400" dirty="0">
              <a:solidFill>
                <a:srgbClr val="00808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765775" y="2008200"/>
            <a:ext cx="813043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fontAlgn="ctr">
              <a:lnSpc>
                <a:spcPct val="15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0.15</a:t>
            </a:r>
            <a:endParaRPr lang="zh-CN" altLang="en-US" sz="2800" dirty="0">
              <a:solidFill>
                <a:srgbClr val="FF0000"/>
              </a:solidFill>
              <a:latin typeface="Times New Roman" pitchFamily="18" charset="0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68352" y="2580563"/>
            <a:ext cx="813043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fontAlgn="ctr">
              <a:lnSpc>
                <a:spcPct val="15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0.45</a:t>
            </a:r>
            <a:endParaRPr lang="zh-CN" altLang="en-US" sz="2800" dirty="0">
              <a:solidFill>
                <a:srgbClr val="FF0000"/>
              </a:solidFill>
              <a:latin typeface="Times New Roman" pitchFamily="18" charset="0"/>
              <a:ea typeface="微软雅黑" pitchFamily="34" charset="-122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0402250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35001" y="216805"/>
            <a:ext cx="585413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考点</a:t>
            </a:r>
            <a:r>
              <a:rPr lang="zh-CN" altLang="en-US" sz="28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二</a:t>
            </a:r>
            <a:r>
              <a:rPr lang="zh-CN" altLang="zh-CN" sz="28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电功率的测量</a:t>
            </a:r>
            <a:endParaRPr lang="en-US" altLang="zh-CN" sz="28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42819" y="750850"/>
            <a:ext cx="254909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dirty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【典型</a:t>
            </a:r>
            <a:r>
              <a:rPr lang="zh-CN" altLang="zh-CN" sz="2800" dirty="0" smtClean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例题</a:t>
            </a:r>
            <a:r>
              <a:rPr lang="en-US" altLang="zh-CN" sz="2800" dirty="0" smtClean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zh-CN" sz="2800" dirty="0" smtClean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】</a:t>
            </a:r>
            <a:endParaRPr lang="zh-CN" altLang="en-US" sz="2800" dirty="0">
              <a:solidFill>
                <a:srgbClr val="00808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49396" y="1227785"/>
            <a:ext cx="80641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(2019 </a:t>
            </a:r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黑龙江七台河市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)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如图为某同学家电能表的表盘，现在他要用该电能表测量家里电饭煲的实际功率，让该电饭煲单独工作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30min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，消耗的电能是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0.5kW•h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，则电能表转盘转</a:t>
            </a:r>
            <a:r>
              <a:rPr lang="zh-CN" altLang="en-US" sz="2400" u="sng" dirty="0">
                <a:latin typeface="微软雅黑" pitchFamily="34" charset="-122"/>
                <a:ea typeface="微软雅黑" pitchFamily="34" charset="-122"/>
              </a:rPr>
              <a:t>　   　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圈，这段时间电饭煲消耗的实际功率是</a:t>
            </a:r>
            <a:r>
              <a:rPr lang="zh-CN" altLang="en-US" sz="2400" u="sng" dirty="0">
                <a:latin typeface="微软雅黑" pitchFamily="34" charset="-122"/>
                <a:ea typeface="微软雅黑" pitchFamily="34" charset="-122"/>
              </a:rPr>
              <a:t>　   　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W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。</a:t>
            </a: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-27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72607" y="3408341"/>
            <a:ext cx="2017713" cy="1663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矩形 5"/>
          <p:cNvSpPr/>
          <p:nvPr/>
        </p:nvSpPr>
        <p:spPr>
          <a:xfrm>
            <a:off x="7070719" y="2835385"/>
            <a:ext cx="8002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1000</a:t>
            </a:r>
            <a:endParaRPr lang="zh-CN" altLang="en-US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038593" y="2946676"/>
            <a:ext cx="8002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1500</a:t>
            </a:r>
            <a:endParaRPr lang="zh-CN" altLang="en-US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33655330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81225" y="872307"/>
            <a:ext cx="8039961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2019  </a:t>
            </a:r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辽宁抚顺</a:t>
            </a:r>
            <a:r>
              <a:rPr lang="zh-CN" altLang="en-US" sz="2400" b="1" dirty="0">
                <a:latin typeface="微软雅黑" pitchFamily="34" charset="-122"/>
                <a:ea typeface="微软雅黑" pitchFamily="34" charset="-122"/>
              </a:rPr>
              <a:t>市）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如图所示是小明家的电能表，他家同时使用的用电器总功率不能超过</a:t>
            </a:r>
            <a:r>
              <a:rPr lang="zh-CN" altLang="en-US" sz="2400" u="sng" dirty="0">
                <a:latin typeface="微软雅黑" pitchFamily="34" charset="-122"/>
                <a:ea typeface="微软雅黑" pitchFamily="34" charset="-122"/>
              </a:rPr>
              <a:t>　   　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W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．小明让一个用电器单独工作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15min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，这段时间内电能表转盘刚好转了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120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转，则该用电器的实际功率为</a:t>
            </a:r>
            <a:r>
              <a:rPr lang="zh-CN" altLang="en-US" sz="2400" u="sng" dirty="0">
                <a:latin typeface="微软雅黑" pitchFamily="34" charset="-122"/>
                <a:ea typeface="微软雅黑" pitchFamily="34" charset="-122"/>
              </a:rPr>
              <a:t>　   　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W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，电能表示数将变为</a:t>
            </a:r>
            <a:r>
              <a:rPr lang="zh-CN" altLang="en-US" sz="2400" u="sng" dirty="0">
                <a:latin typeface="微软雅黑" pitchFamily="34" charset="-122"/>
                <a:ea typeface="微软雅黑" pitchFamily="34" charset="-122"/>
              </a:rPr>
              <a:t>　  </a:t>
            </a:r>
            <a:r>
              <a:rPr lang="zh-CN" altLang="en-US" sz="2400" u="sng" dirty="0" smtClean="0">
                <a:latin typeface="微软雅黑" pitchFamily="34" charset="-122"/>
                <a:ea typeface="微软雅黑" pitchFamily="34" charset="-122"/>
              </a:rPr>
              <a:t>        </a:t>
            </a:r>
            <a:r>
              <a:rPr lang="zh-CN" altLang="en-US" sz="2400" u="sng" dirty="0"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zh-CN" altLang="en-US" sz="2400" u="sng" dirty="0" smtClean="0">
                <a:latin typeface="微软雅黑" pitchFamily="34" charset="-122"/>
                <a:ea typeface="微软雅黑" pitchFamily="34" charset="-122"/>
              </a:rPr>
              <a:t>   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。 </a:t>
            </a:r>
            <a:endParaRPr lang="zh-CN" altLang="en-US" sz="2400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52034" y="3124139"/>
            <a:ext cx="2546657" cy="16738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矩形 3"/>
          <p:cNvSpPr/>
          <p:nvPr/>
        </p:nvSpPr>
        <p:spPr>
          <a:xfrm>
            <a:off x="135234" y="269311"/>
            <a:ext cx="254909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dirty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【迁移</a:t>
            </a:r>
            <a:r>
              <a:rPr lang="zh-CN" altLang="zh-CN" sz="2800" dirty="0" smtClean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训练</a:t>
            </a:r>
            <a:r>
              <a:rPr lang="en-US" altLang="zh-CN" sz="2800" dirty="0" smtClean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zh-CN" sz="2800" dirty="0" smtClean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】</a:t>
            </a:r>
            <a:endParaRPr lang="zh-CN" altLang="zh-CN" sz="2800" dirty="0">
              <a:solidFill>
                <a:srgbClr val="00808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125254" y="1495751"/>
            <a:ext cx="8002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4400</a:t>
            </a:r>
            <a:endParaRPr lang="zh-CN" altLang="en-US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112512" y="2502873"/>
            <a:ext cx="64633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800</a:t>
            </a:r>
            <a:endParaRPr lang="zh-CN" altLang="en-US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078063" y="3124139"/>
            <a:ext cx="17892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2019.8kW•h</a:t>
            </a:r>
            <a:endParaRPr lang="zh-CN" altLang="en-US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13368377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198" y="844241"/>
            <a:ext cx="2081375" cy="1748911"/>
          </a:xfrm>
          <a:prstGeom prst="rect">
            <a:avLst/>
          </a:prstGeom>
          <a:noFill/>
          <a:ln>
            <a:noFill/>
          </a:ln>
          <a:effectLst>
            <a:outerShdw blurRad="673100" dist="35921" dir="2700000" algn="ctr" rotWithShape="0">
              <a:schemeClr val="bg2">
                <a:alpha val="67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 contras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060" r="2866" b="2680"/>
          <a:stretch/>
        </p:blipFill>
        <p:spPr>
          <a:xfrm>
            <a:off x="4683407" y="2483085"/>
            <a:ext cx="3066585" cy="2157608"/>
          </a:xfrm>
          <a:prstGeom prst="rect">
            <a:avLst/>
          </a:prstGeom>
        </p:spPr>
      </p:pic>
      <p:sp>
        <p:nvSpPr>
          <p:cNvPr id="6" name="云形标注 5"/>
          <p:cNvSpPr/>
          <p:nvPr/>
        </p:nvSpPr>
        <p:spPr>
          <a:xfrm>
            <a:off x="1134346" y="2813503"/>
            <a:ext cx="2774590" cy="1827190"/>
          </a:xfrm>
          <a:prstGeom prst="cloudCallout">
            <a:avLst>
              <a:gd name="adj1" fmla="val 94083"/>
              <a:gd name="adj2" fmla="val -18206"/>
            </a:avLst>
          </a:prstGeom>
          <a:gradFill flip="none" rotWithShape="1">
            <a:gsLst>
              <a:gs pos="0">
                <a:srgbClr val="FFC000">
                  <a:tint val="66000"/>
                  <a:satMod val="160000"/>
                </a:srgbClr>
              </a:gs>
              <a:gs pos="50000">
                <a:srgbClr val="FFC000">
                  <a:tint val="44500"/>
                  <a:satMod val="160000"/>
                </a:srgbClr>
              </a:gs>
              <a:gs pos="100000">
                <a:srgbClr val="FFC000">
                  <a:tint val="23500"/>
                  <a:satMod val="160000"/>
                </a:srgbClr>
              </a:gs>
            </a:gsLst>
            <a:lin ang="16200000" scaled="1"/>
            <a:tileRect/>
          </a:gradFill>
          <a:ln w="12700" cap="flat">
            <a:solidFill>
              <a:srgbClr val="FFC000"/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rPr>
              <a:t>在正常</a:t>
            </a:r>
            <a:r>
              <a:rPr kumimoji="0" lang="zh-CN" altLang="en-US" sz="18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itchFamily="34" charset="-122"/>
                <a:ea typeface="微软雅黑" pitchFamily="34" charset="-122"/>
                <a:cs typeface="微软雅黑" panose="020B0502040204020203" charset="-122"/>
                <a:sym typeface="微软雅黑" panose="020B0502040204020203" charset="-122"/>
              </a:rPr>
              <a:t>发光的情况下，</a:t>
            </a:r>
            <a:r>
              <a:rPr kumimoji="0" lang="en-US" altLang="zh-CN" sz="18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itchFamily="34" charset="-122"/>
                <a:ea typeface="微软雅黑" pitchFamily="34" charset="-122"/>
                <a:cs typeface="微软雅黑" panose="020B0502040204020203" charset="-122"/>
                <a:sym typeface="微软雅黑" panose="020B0502040204020203" charset="-122"/>
              </a:rPr>
              <a:t>100W</a:t>
            </a:r>
            <a:r>
              <a:rPr kumimoji="0" lang="zh-CN" altLang="en-US" sz="18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itchFamily="34" charset="-122"/>
                <a:ea typeface="微软雅黑" pitchFamily="34" charset="-122"/>
                <a:cs typeface="微软雅黑" panose="020B0502040204020203" charset="-122"/>
                <a:sym typeface="微软雅黑" panose="020B0502040204020203" charset="-122"/>
              </a:rPr>
              <a:t>的电灯泡和</a:t>
            </a:r>
            <a:r>
              <a:rPr kumimoji="0" lang="en-US" altLang="zh-CN" sz="18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itchFamily="34" charset="-122"/>
                <a:ea typeface="微软雅黑" pitchFamily="34" charset="-122"/>
                <a:cs typeface="微软雅黑" panose="020B0502040204020203" charset="-122"/>
                <a:sym typeface="微软雅黑" panose="020B0502040204020203" charset="-122"/>
              </a:rPr>
              <a:t>40W</a:t>
            </a:r>
            <a:r>
              <a:rPr kumimoji="0" lang="zh-CN" altLang="en-US" sz="18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itchFamily="34" charset="-122"/>
                <a:ea typeface="微软雅黑" pitchFamily="34" charset="-122"/>
                <a:cs typeface="微软雅黑" panose="020B0502040204020203" charset="-122"/>
                <a:sym typeface="微软雅黑" panose="020B0502040204020203" charset="-122"/>
              </a:rPr>
              <a:t>的电灯泡哪个亮？</a:t>
            </a:r>
            <a:endParaRPr kumimoji="0" lang="zh-CN" altLang="en-US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itchFamily="34" charset="-122"/>
              <a:ea typeface="微软雅黑" pitchFamily="34" charset="-122"/>
              <a:cs typeface="微软雅黑" panose="020B0502040204020203" charset="-122"/>
              <a:sym typeface="微软雅黑" panose="020B0502040204020203" charset="-122"/>
            </a:endParaRPr>
          </a:p>
        </p:txBody>
      </p:sp>
      <p:sp>
        <p:nvSpPr>
          <p:cNvPr id="8" name="云形标注 7"/>
          <p:cNvSpPr/>
          <p:nvPr/>
        </p:nvSpPr>
        <p:spPr>
          <a:xfrm>
            <a:off x="4899721" y="560128"/>
            <a:ext cx="2009077" cy="1405530"/>
          </a:xfrm>
          <a:prstGeom prst="cloudCallout">
            <a:avLst>
              <a:gd name="adj1" fmla="val 17765"/>
              <a:gd name="adj2" fmla="val 94254"/>
            </a:avLst>
          </a:prstGeom>
          <a:gradFill flip="none" rotWithShape="1">
            <a:gsLst>
              <a:gs pos="0">
                <a:srgbClr val="FFC000">
                  <a:tint val="66000"/>
                  <a:satMod val="160000"/>
                </a:srgbClr>
              </a:gs>
              <a:gs pos="50000">
                <a:srgbClr val="FFC000">
                  <a:tint val="44500"/>
                  <a:satMod val="160000"/>
                </a:srgbClr>
              </a:gs>
              <a:gs pos="100000">
                <a:srgbClr val="FFC000">
                  <a:tint val="23500"/>
                  <a:satMod val="160000"/>
                </a:srgbClr>
              </a:gs>
            </a:gsLst>
            <a:lin ang="16200000" scaled="1"/>
            <a:tileRect/>
          </a:gradFill>
          <a:ln w="12700" cap="flat">
            <a:solidFill>
              <a:srgbClr val="FFC000"/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itchFamily="34" charset="-122"/>
                <a:ea typeface="微软雅黑" pitchFamily="34" charset="-122"/>
                <a:cs typeface="微软雅黑" panose="020B0502040204020203" charset="-122"/>
                <a:sym typeface="微软雅黑" panose="020B0502040204020203" charset="-122"/>
              </a:rPr>
              <a:t>当然是</a:t>
            </a:r>
            <a:r>
              <a:rPr kumimoji="0" lang="en-US" altLang="zh-CN" sz="18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itchFamily="34" charset="-122"/>
                <a:ea typeface="微软雅黑" pitchFamily="34" charset="-122"/>
                <a:cs typeface="微软雅黑" panose="020B0502040204020203" charset="-122"/>
                <a:sym typeface="微软雅黑" panose="020B0502040204020203" charset="-122"/>
              </a:rPr>
              <a:t>100W</a:t>
            </a:r>
            <a:r>
              <a:rPr kumimoji="0" lang="zh-CN" altLang="en-US" sz="18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itchFamily="34" charset="-122"/>
                <a:ea typeface="微软雅黑" pitchFamily="34" charset="-122"/>
                <a:cs typeface="微软雅黑" panose="020B0502040204020203" charset="-122"/>
                <a:sym typeface="微软雅黑" panose="020B0502040204020203" charset="-122"/>
              </a:rPr>
              <a:t>的电灯泡亮了</a:t>
            </a:r>
            <a:endParaRPr kumimoji="0" lang="zh-CN" altLang="en-US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itchFamily="34" charset="-122"/>
              <a:ea typeface="微软雅黑" pitchFamily="34" charset="-122"/>
              <a:cs typeface="微软雅黑" panose="020B0502040204020203" charset="-122"/>
              <a:sym typeface="微软雅黑" panose="020B0502040204020203" charset="-122"/>
            </a:endParaRPr>
          </a:p>
        </p:txBody>
      </p:sp>
      <p:sp>
        <p:nvSpPr>
          <p:cNvPr id="9" name="云形标注 8"/>
          <p:cNvSpPr/>
          <p:nvPr/>
        </p:nvSpPr>
        <p:spPr>
          <a:xfrm>
            <a:off x="7016388" y="770958"/>
            <a:ext cx="2009077" cy="1405530"/>
          </a:xfrm>
          <a:prstGeom prst="cloudCallout">
            <a:avLst>
              <a:gd name="adj1" fmla="val -41233"/>
              <a:gd name="adj2" fmla="val 126095"/>
            </a:avLst>
          </a:prstGeom>
          <a:gradFill flip="none" rotWithShape="1">
            <a:gsLst>
              <a:gs pos="0">
                <a:srgbClr val="FFC000">
                  <a:tint val="66000"/>
                  <a:satMod val="160000"/>
                </a:srgbClr>
              </a:gs>
              <a:gs pos="50000">
                <a:srgbClr val="FFC000">
                  <a:tint val="44500"/>
                  <a:satMod val="160000"/>
                </a:srgbClr>
              </a:gs>
              <a:gs pos="100000">
                <a:srgbClr val="FFC000">
                  <a:tint val="23500"/>
                  <a:satMod val="160000"/>
                </a:srgbClr>
              </a:gs>
            </a:gsLst>
            <a:lin ang="16200000" scaled="1"/>
            <a:tileRect/>
          </a:gradFill>
          <a:ln w="12700" cap="flat">
            <a:solidFill>
              <a:srgbClr val="FFC000"/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itchFamily="34" charset="-122"/>
                <a:ea typeface="微软雅黑" pitchFamily="34" charset="-122"/>
                <a:cs typeface="微软雅黑" panose="020B0502040204020203" charset="-122"/>
                <a:sym typeface="微软雅黑" panose="020B0502040204020203" charset="-122"/>
              </a:rPr>
              <a:t>“</a:t>
            </a:r>
            <a:r>
              <a:rPr kumimoji="0" lang="en-US" altLang="zh-CN" sz="18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itchFamily="34" charset="-122"/>
                <a:ea typeface="微软雅黑" pitchFamily="34" charset="-122"/>
                <a:cs typeface="微软雅黑" panose="020B0502040204020203" charset="-122"/>
                <a:sym typeface="微软雅黑" panose="020B0502040204020203" charset="-122"/>
              </a:rPr>
              <a:t>100W</a:t>
            </a:r>
            <a:r>
              <a:rPr kumimoji="0" lang="zh-CN" altLang="en-US" sz="18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itchFamily="34" charset="-122"/>
                <a:ea typeface="微软雅黑" pitchFamily="34" charset="-122"/>
                <a:cs typeface="微软雅黑" panose="020B0502040204020203" charset="-122"/>
                <a:sym typeface="微软雅黑" panose="020B0502040204020203" charset="-122"/>
              </a:rPr>
              <a:t>”“是什么意思？</a:t>
            </a:r>
            <a:endParaRPr kumimoji="0" lang="zh-CN" altLang="en-US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itchFamily="34" charset="-122"/>
              <a:ea typeface="微软雅黑" pitchFamily="34" charset="-122"/>
              <a:cs typeface="微软雅黑" panose="020B0502040204020203" charset="-122"/>
              <a:sym typeface="微软雅黑" panose="020B0502040204020203" charset="-122"/>
            </a:endParaRPr>
          </a:p>
        </p:txBody>
      </p:sp>
      <p:sp>
        <p:nvSpPr>
          <p:cNvPr id="10" name="Rectangle 8"/>
          <p:cNvSpPr>
            <a:spLocks noChangeArrowheads="1"/>
          </p:cNvSpPr>
          <p:nvPr/>
        </p:nvSpPr>
        <p:spPr bwMode="auto">
          <a:xfrm>
            <a:off x="355261" y="216675"/>
            <a:ext cx="972344" cy="4521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/>
          <a:p>
            <a:r>
              <a:rPr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问题：</a:t>
            </a:r>
            <a:endParaRPr lang="zh-CN" altLang="en-US" sz="24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Rectangle 8"/>
          <p:cNvSpPr>
            <a:spLocks noChangeArrowheads="1"/>
          </p:cNvSpPr>
          <p:nvPr/>
        </p:nvSpPr>
        <p:spPr bwMode="auto">
          <a:xfrm>
            <a:off x="1333700" y="216676"/>
            <a:ext cx="2857299" cy="4521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/>
          <a:p>
            <a:r>
              <a:rPr lang="zh-CN" altLang="en-US" sz="2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哪个电灯泡更亮？</a:t>
            </a:r>
            <a:endParaRPr lang="zh-CN" altLang="en-US" sz="24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80084454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Group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18087354"/>
              </p:ext>
            </p:extLst>
          </p:nvPr>
        </p:nvGraphicFramePr>
        <p:xfrm>
          <a:off x="339689" y="766609"/>
          <a:ext cx="5160433" cy="1752600"/>
        </p:xfrm>
        <a:graphic>
          <a:graphicData uri="http://schemas.openxmlformats.org/drawingml/2006/table">
            <a:tbl>
              <a:tblPr/>
              <a:tblGrid>
                <a:gridCol w="1913467"/>
                <a:gridCol w="3246966"/>
              </a:tblGrid>
              <a:tr h="5175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400" b="0" i="0" u="none" strike="noStrike" cap="none" normalizeH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Franklin Gothic Heavy" pitchFamily="34" charset="0"/>
                          <a:ea typeface="微软雅黑" pitchFamily="34" charset="-122"/>
                        </a:rPr>
                        <a:t>电灯的规格</a:t>
                      </a:r>
                      <a:endParaRPr kumimoji="0" lang="zh-CN" sz="2400" b="0" i="0" u="none" strike="noStrike" cap="none" normalizeH="0" baseline="0" dirty="0" smtClean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chemeClr val="tx1"/>
                        </a:solidFill>
                        <a:effectLst/>
                        <a:latin typeface="Franklin Gothic Heavy" pitchFamily="34" charset="0"/>
                        <a:ea typeface="微软雅黑" pitchFamily="34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FF7D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2400" b="0" i="0" u="none" strike="noStrike" cap="none" normalizeH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Franklin Gothic Heavy" pitchFamily="34" charset="0"/>
                          <a:ea typeface="微软雅黑" pitchFamily="34" charset="-122"/>
                        </a:rPr>
                        <a:t>电灯消耗电能情况</a:t>
                      </a:r>
                      <a:endParaRPr kumimoji="0" lang="zh-CN" sz="2400" b="0" i="0" u="none" strike="noStrike" cap="none" normalizeH="0" baseline="0" dirty="0" smtClean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chemeClr val="tx1"/>
                        </a:solidFill>
                        <a:effectLst/>
                        <a:latin typeface="Franklin Gothic Heavy" pitchFamily="34" charset="0"/>
                        <a:ea typeface="微软雅黑" pitchFamily="34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FF7D1"/>
                    </a:solidFill>
                  </a:tcPr>
                </a:tc>
              </a:tr>
              <a:tr h="6254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0" i="0" u="none" strike="noStrike" cap="none" normalizeH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rgbClr val="0000FF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100W</a:t>
                      </a:r>
                      <a:endParaRPr kumimoji="0" lang="zh-CN" altLang="en-US" sz="2400" b="0" i="0" u="none" strike="noStrike" cap="none" normalizeH="0" baseline="0" dirty="0" smtClean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00FF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2400" b="0" i="0" u="none" strike="noStrike" cap="none" normalizeH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rgbClr val="0000FF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甲</a:t>
                      </a:r>
                      <a:r>
                        <a:rPr kumimoji="0" lang="en-US" altLang="zh-CN" sz="2400" b="0" i="0" u="none" strike="noStrike" cap="none" normalizeH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rgbClr val="0000FF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1</a:t>
                      </a:r>
                      <a:r>
                        <a:rPr kumimoji="0" lang="zh-CN" altLang="en-US" sz="2400" b="0" i="0" u="none" strike="noStrike" cap="none" normalizeH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rgbClr val="0000FF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秒消耗电能</a:t>
                      </a:r>
                      <a:r>
                        <a:rPr kumimoji="0" lang="en-US" altLang="zh-CN" sz="2400" b="0" i="0" u="none" strike="noStrike" cap="none" normalizeH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rgbClr val="0000FF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100</a:t>
                      </a:r>
                      <a:r>
                        <a:rPr kumimoji="0" lang="zh-CN" altLang="en-US" sz="2400" b="0" i="0" u="none" strike="noStrike" cap="none" normalizeH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rgbClr val="0000FF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焦</a:t>
                      </a:r>
                      <a:endParaRPr kumimoji="0" lang="zh-CN" altLang="zh-CN" sz="2400" b="0" i="0" u="none" strike="noStrike" cap="none" normalizeH="0" baseline="0" dirty="0" smtClean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FDCB"/>
                    </a:solidFill>
                  </a:tcPr>
                </a:tc>
              </a:tr>
              <a:tr h="6096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0" i="0" u="none" strike="noStrike" cap="none" normalizeH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rgbClr val="0000FF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40W</a:t>
                      </a:r>
                      <a:endParaRPr kumimoji="0" lang="zh-CN" altLang="en-US" sz="2400" b="0" i="0" u="none" strike="noStrike" cap="none" normalizeH="0" baseline="0" dirty="0" smtClean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00FF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2400" b="0" i="0" u="none" strike="noStrike" cap="none" normalizeH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rgbClr val="0000FF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乙</a:t>
                      </a:r>
                      <a:r>
                        <a:rPr kumimoji="0" lang="en-US" altLang="zh-CN" sz="2400" b="0" i="0" u="none" strike="noStrike" cap="none" normalizeH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rgbClr val="0000FF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1</a:t>
                      </a:r>
                      <a:r>
                        <a:rPr kumimoji="0" lang="zh-CN" altLang="en-US" sz="2400" b="0" i="0" u="none" strike="noStrike" cap="none" normalizeH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rgbClr val="0000FF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秒消耗电能</a:t>
                      </a:r>
                      <a:r>
                        <a:rPr kumimoji="0" lang="en-US" altLang="zh-CN" sz="2400" b="0" i="0" u="none" strike="noStrike" cap="none" normalizeH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rgbClr val="0000FF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40</a:t>
                      </a:r>
                      <a:r>
                        <a:rPr kumimoji="0" lang="zh-CN" altLang="en-US" sz="2400" b="0" i="0" u="none" strike="noStrike" cap="none" normalizeH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rgbClr val="0000FF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焦</a:t>
                      </a:r>
                      <a:endParaRPr kumimoji="0" lang="zh-CN" altLang="zh-CN" sz="2400" b="0" i="0" u="none" strike="noStrike" cap="none" normalizeH="0" baseline="0" dirty="0" smtClean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FDCB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6" name="Group 5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62780413"/>
              </p:ext>
            </p:extLst>
          </p:nvPr>
        </p:nvGraphicFramePr>
        <p:xfrm>
          <a:off x="5495454" y="805757"/>
          <a:ext cx="2035648" cy="1672872"/>
        </p:xfrm>
        <a:graphic>
          <a:graphicData uri="http://schemas.openxmlformats.org/drawingml/2006/table">
            <a:tbl>
              <a:tblPr/>
              <a:tblGrid>
                <a:gridCol w="2035648"/>
              </a:tblGrid>
              <a:tr h="45604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亮度</a:t>
                      </a:r>
                      <a:endParaRPr kumimoji="0" lang="zh-CN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T="45724" marB="45724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</a:tr>
              <a:tr h="49287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更亮</a:t>
                      </a:r>
                    </a:p>
                  </a:txBody>
                  <a:tcPr marT="45724" marB="45724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</a:tr>
              <a:tr h="72279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稍暗</a:t>
                      </a:r>
                    </a:p>
                  </a:txBody>
                  <a:tcPr marT="45724" marB="45724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7" name="Rectangle 8"/>
          <p:cNvSpPr>
            <a:spLocks noChangeArrowheads="1"/>
          </p:cNvSpPr>
          <p:nvPr/>
        </p:nvSpPr>
        <p:spPr bwMode="auto">
          <a:xfrm>
            <a:off x="459572" y="205795"/>
            <a:ext cx="972344" cy="4521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/>
          <a:p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分析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endParaRPr lang="zh-CN" altLang="en-US" sz="24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286006" y="2616200"/>
            <a:ext cx="8291390" cy="11091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/>
          <a:p>
            <a:pPr algn="l">
              <a:lnSpc>
                <a:spcPct val="150000"/>
              </a:lnSpc>
            </a:pPr>
            <a:r>
              <a:rPr lang="zh-CN" altLang="en-US" sz="2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在相等的时间里，</a:t>
            </a:r>
            <a:r>
              <a:rPr lang="en-US" altLang="zh-CN" sz="2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100W</a:t>
            </a:r>
            <a:r>
              <a:rPr lang="zh-CN" altLang="en-US" sz="2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的电灯泡消耗测得电能多，转化成的内能和光能多，所以比</a:t>
            </a:r>
            <a:r>
              <a:rPr lang="en-US" altLang="zh-CN" sz="2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40W</a:t>
            </a:r>
            <a:r>
              <a:rPr lang="zh-CN" altLang="en-US" sz="2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的电灯泡亮。</a:t>
            </a:r>
          </a:p>
        </p:txBody>
      </p:sp>
      <p:sp>
        <p:nvSpPr>
          <p:cNvPr id="10" name="Rectangle 8"/>
          <p:cNvSpPr>
            <a:spLocks noChangeArrowheads="1"/>
          </p:cNvSpPr>
          <p:nvPr/>
        </p:nvSpPr>
        <p:spPr bwMode="auto">
          <a:xfrm>
            <a:off x="220133" y="3895836"/>
            <a:ext cx="8457002" cy="9301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/>
          <a:p>
            <a:pPr algn="l">
              <a:lnSpc>
                <a:spcPct val="150000"/>
              </a:lnSpc>
            </a:pPr>
            <a:r>
              <a:rPr lang="zh-CN" altLang="en-US" sz="2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电流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做功，</a:t>
            </a:r>
            <a:r>
              <a:rPr lang="zh-CN" altLang="en-US" sz="2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也就是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用电器消耗电能，</a:t>
            </a:r>
            <a:r>
              <a:rPr lang="zh-CN" altLang="en-US" sz="2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有快慢之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分。</a:t>
            </a:r>
            <a:endParaRPr lang="en-US" altLang="zh-CN" sz="2400" dirty="0" smtClean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  <a:p>
            <a:pPr algn="l">
              <a:lnSpc>
                <a:spcPct val="150000"/>
              </a:lnSpc>
            </a:pPr>
            <a:r>
              <a:rPr lang="zh-CN" altLang="en-US" sz="2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和用功率表示力做功快慢一样，用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电功率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表示消耗电能的快慢。</a:t>
            </a:r>
            <a:endParaRPr lang="zh-CN" altLang="en-US" sz="24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39891132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6806" y="300084"/>
            <a:ext cx="724521" cy="697781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2040204020203" charset="-122"/>
              <a:ea typeface="微软雅黑" panose="020B0502040204020203" charset="-122"/>
              <a:sym typeface="微软雅黑" panose="020B0502040204020203" charset="-122"/>
            </a:endParaRPr>
          </a:p>
        </p:txBody>
      </p:sp>
      <p:sp>
        <p:nvSpPr>
          <p:cNvPr id="6" name="Shape 112"/>
          <p:cNvSpPr/>
          <p:nvPr/>
        </p:nvSpPr>
        <p:spPr>
          <a:xfrm>
            <a:off x="284119" y="341198"/>
            <a:ext cx="809896" cy="58477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2040204020203" charset="-122"/>
              </a:rPr>
              <a:t>2</a:t>
            </a:r>
            <a:endParaRPr kumimoji="0" sz="32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2040204020203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04089" y="341198"/>
            <a:ext cx="1528622" cy="52321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706020202030204"/>
                <a:sym typeface="Arial" panose="020B0706020202030204"/>
              </a:rPr>
              <a:t>课堂活动</a:t>
            </a: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Arial" panose="020B0706020202030204"/>
              <a:sym typeface="Arial" panose="020B0706020202030204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059873" y="831695"/>
            <a:ext cx="4669105" cy="0"/>
          </a:xfrm>
          <a:prstGeom prst="line">
            <a:avLst/>
          </a:prstGeom>
          <a:noFill/>
          <a:ln w="28575" cap="flat">
            <a:solidFill>
              <a:srgbClr val="007E27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1515" y="4690653"/>
            <a:ext cx="736376" cy="359227"/>
          </a:xfrm>
          <a:prstGeom prst="rect">
            <a:avLst/>
          </a:prstGeom>
        </p:spPr>
      </p:pic>
      <p:sp>
        <p:nvSpPr>
          <p:cNvPr id="9" name="Rectangle 2"/>
          <p:cNvSpPr>
            <a:spLocks noChangeArrowheads="1"/>
          </p:cNvSpPr>
          <p:nvPr/>
        </p:nvSpPr>
        <p:spPr bwMode="auto">
          <a:xfrm>
            <a:off x="1119415" y="997865"/>
            <a:ext cx="2711638" cy="523218"/>
          </a:xfrm>
          <a:prstGeom prst="rect">
            <a:avLst/>
          </a:prstGeom>
          <a:noFill/>
          <a:ln w="12700" cap="flat">
            <a:noFill/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algn="l" rtl="0" latinLnBrk="1" hangingPunct="0"/>
            <a:r>
              <a:rPr lang="en-US" altLang="zh-CN" sz="28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一、认识电功率</a:t>
            </a:r>
          </a:p>
        </p:txBody>
      </p:sp>
      <p:sp>
        <p:nvSpPr>
          <p:cNvPr id="10" name="Rectangle 4"/>
          <p:cNvSpPr>
            <a:spLocks noChangeArrowheads="1"/>
          </p:cNvSpPr>
          <p:nvPr/>
        </p:nvSpPr>
        <p:spPr bwMode="auto">
          <a:xfrm>
            <a:off x="388178" y="1521083"/>
            <a:ext cx="5614689" cy="468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/>
          <a:p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1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.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物理意义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：表示电流做功的快慢。</a:t>
            </a:r>
          </a:p>
        </p:txBody>
      </p:sp>
      <p:sp>
        <p:nvSpPr>
          <p:cNvPr id="11" name="矩形 10"/>
          <p:cNvSpPr/>
          <p:nvPr/>
        </p:nvSpPr>
        <p:spPr>
          <a:xfrm>
            <a:off x="388178" y="2082797"/>
            <a:ext cx="6722533" cy="415498"/>
          </a:xfrm>
          <a:prstGeom prst="rect">
            <a:avLst/>
          </a:prstGeom>
          <a:noFill/>
          <a:ln>
            <a:noFill/>
          </a:ln>
        </p:spPr>
        <p:txBody>
          <a:bodyPr anchor="b"/>
          <a:lstStyle/>
          <a:p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2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.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定义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：单位时间里完成的电功叫做电功率。</a:t>
            </a:r>
          </a:p>
        </p:txBody>
      </p:sp>
      <p:sp>
        <p:nvSpPr>
          <p:cNvPr id="14" name="Rectangle 9"/>
          <p:cNvSpPr>
            <a:spLocks noChangeArrowheads="1"/>
          </p:cNvSpPr>
          <p:nvPr/>
        </p:nvSpPr>
        <p:spPr bwMode="auto">
          <a:xfrm>
            <a:off x="394878" y="3024716"/>
            <a:ext cx="1584454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eaLnBrk="0" hangingPunct="0"/>
            <a:r>
              <a:rPr kumimoji="1" lang="en-US" altLang="zh-CN" sz="2400" dirty="0" smtClean="0">
                <a:latin typeface="微软雅黑" pitchFamily="34" charset="-122"/>
                <a:ea typeface="微软雅黑" pitchFamily="34" charset="-122"/>
              </a:rPr>
              <a:t>4.</a:t>
            </a:r>
            <a:r>
              <a:rPr kumimoji="1" lang="zh-CN" altLang="en-US" sz="2400" dirty="0">
                <a:latin typeface="微软雅黑" pitchFamily="34" charset="-122"/>
                <a:ea typeface="微软雅黑" pitchFamily="34" charset="-122"/>
              </a:rPr>
              <a:t>公式：</a:t>
            </a:r>
          </a:p>
        </p:txBody>
      </p:sp>
      <p:grpSp>
        <p:nvGrpSpPr>
          <p:cNvPr id="16" name="组合 15"/>
          <p:cNvGrpSpPr/>
          <p:nvPr/>
        </p:nvGrpSpPr>
        <p:grpSpPr>
          <a:xfrm>
            <a:off x="394878" y="2509077"/>
            <a:ext cx="1960166" cy="485534"/>
            <a:chOff x="394878" y="2509077"/>
            <a:chExt cx="1960166" cy="485534"/>
          </a:xfrm>
        </p:grpSpPr>
        <p:sp>
          <p:nvSpPr>
            <p:cNvPr id="12" name="Rectangle 4"/>
            <p:cNvSpPr>
              <a:spLocks noChangeArrowheads="1"/>
            </p:cNvSpPr>
            <p:nvPr/>
          </p:nvSpPr>
          <p:spPr bwMode="auto">
            <a:xfrm>
              <a:off x="394878" y="2532946"/>
              <a:ext cx="1618422" cy="4616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eaLnBrk="0" hangingPunct="0"/>
              <a:r>
                <a:rPr kumimoji="1" lang="en-US" altLang="zh-CN" sz="2400" dirty="0" smtClean="0">
                  <a:latin typeface="微软雅黑" pitchFamily="34" charset="-122"/>
                  <a:ea typeface="微软雅黑" pitchFamily="34" charset="-122"/>
                </a:rPr>
                <a:t>3.</a:t>
              </a:r>
              <a:r>
                <a:rPr kumimoji="1" lang="zh-CN" altLang="en-US" sz="2400" dirty="0" smtClean="0">
                  <a:latin typeface="微软雅黑" pitchFamily="34" charset="-122"/>
                  <a:ea typeface="微软雅黑" pitchFamily="34" charset="-122"/>
                </a:rPr>
                <a:t> </a:t>
              </a:r>
              <a:r>
                <a:rPr kumimoji="1" lang="zh-CN" altLang="en-US" sz="2400" dirty="0">
                  <a:latin typeface="微软雅黑" pitchFamily="34" charset="-122"/>
                  <a:ea typeface="微软雅黑" pitchFamily="34" charset="-122"/>
                </a:rPr>
                <a:t>符号 ：</a:t>
              </a:r>
              <a:endParaRPr kumimoji="1"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3" name="Rectangle 9"/>
            <p:cNvSpPr>
              <a:spLocks noChangeArrowheads="1"/>
            </p:cNvSpPr>
            <p:nvPr/>
          </p:nvSpPr>
          <p:spPr bwMode="auto">
            <a:xfrm>
              <a:off x="1968400" y="2509077"/>
              <a:ext cx="386644" cy="4616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kumimoji="1" lang="en-US" altLang="zh-CN" sz="2400" i="1" dirty="0">
                  <a:solidFill>
                    <a:srgbClr val="FF0000"/>
                  </a:solidFill>
                  <a:latin typeface="微软雅黑" pitchFamily="34" charset="-122"/>
                  <a:ea typeface="微软雅黑" pitchFamily="34" charset="-122"/>
                </a:rPr>
                <a:t>P</a:t>
              </a:r>
            </a:p>
          </p:txBody>
        </p:sp>
      </p:grpSp>
      <p:graphicFrame>
        <p:nvGraphicFramePr>
          <p:cNvPr id="15" name="对象 1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58991003"/>
              </p:ext>
            </p:extLst>
          </p:nvPr>
        </p:nvGraphicFramePr>
        <p:xfrm>
          <a:off x="1968400" y="2880898"/>
          <a:ext cx="1341438" cy="749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78" name="Equation" r:id="rId4" imgW="457200" imgH="330120" progId="Equation.DSMT4">
                  <p:embed/>
                </p:oleObj>
              </mc:Choice>
              <mc:Fallback>
                <p:oleObj name="Equation" r:id="rId4" imgW="457200" imgH="330120" progId="Equation.DSMT4">
                  <p:embed/>
                  <p:pic>
                    <p:nvPicPr>
                      <p:cNvPr id="0" name="Object 2"/>
                      <p:cNvPicPr>
                        <a:picLocks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68400" y="2880898"/>
                        <a:ext cx="1341438" cy="749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" name="Rectangle 16"/>
          <p:cNvSpPr>
            <a:spLocks noChangeArrowheads="1"/>
          </p:cNvSpPr>
          <p:nvPr/>
        </p:nvSpPr>
        <p:spPr bwMode="auto">
          <a:xfrm>
            <a:off x="458813" y="3648306"/>
            <a:ext cx="2001384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eaLnBrk="0" hangingPunct="0"/>
            <a:r>
              <a:rPr kumimoji="1" lang="en-US" altLang="zh-CN" sz="2400" dirty="0" smtClean="0">
                <a:latin typeface="微软雅黑" pitchFamily="34" charset="-122"/>
                <a:ea typeface="微软雅黑" pitchFamily="34" charset="-122"/>
              </a:rPr>
              <a:t>5.</a:t>
            </a:r>
            <a:r>
              <a:rPr kumimoji="1" lang="zh-CN" altLang="en-US" sz="2400" dirty="0">
                <a:latin typeface="微软雅黑" pitchFamily="34" charset="-122"/>
                <a:ea typeface="微软雅黑" pitchFamily="34" charset="-122"/>
              </a:rPr>
              <a:t>国际单位：</a:t>
            </a:r>
          </a:p>
        </p:txBody>
      </p:sp>
      <p:grpSp>
        <p:nvGrpSpPr>
          <p:cNvPr id="17" name="组合 16"/>
          <p:cNvGrpSpPr/>
          <p:nvPr/>
        </p:nvGrpSpPr>
        <p:grpSpPr>
          <a:xfrm>
            <a:off x="2365879" y="3447204"/>
            <a:ext cx="5491549" cy="719455"/>
            <a:chOff x="2365879" y="3447204"/>
            <a:chExt cx="5491549" cy="719455"/>
          </a:xfrm>
        </p:grpSpPr>
        <p:sp>
          <p:nvSpPr>
            <p:cNvPr id="18" name="矩形 40993"/>
            <p:cNvSpPr>
              <a:spLocks noChangeArrowheads="1"/>
            </p:cNvSpPr>
            <p:nvPr/>
          </p:nvSpPr>
          <p:spPr bwMode="auto">
            <a:xfrm>
              <a:off x="6201031" y="3447204"/>
              <a:ext cx="1656397" cy="7194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b"/>
            <a:lstStyle/>
            <a:p>
              <a:pPr>
                <a:lnSpc>
                  <a:spcPct val="150000"/>
                </a:lnSpc>
                <a:buFont typeface="Arial" pitchFamily="34" charset="0"/>
                <a:buNone/>
              </a:pPr>
              <a:r>
                <a:rPr lang="en-US" altLang="zh-CN" sz="2400" dirty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1W=1J/s</a:t>
              </a:r>
            </a:p>
          </p:txBody>
        </p:sp>
        <p:sp>
          <p:nvSpPr>
            <p:cNvPr id="7" name="矩形 6"/>
            <p:cNvSpPr/>
            <p:nvPr/>
          </p:nvSpPr>
          <p:spPr>
            <a:xfrm>
              <a:off x="2365879" y="3648307"/>
              <a:ext cx="3740126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kumimoji="1" lang="zh-CN" altLang="en-US" sz="2400" dirty="0">
                  <a:latin typeface="微软雅黑" pitchFamily="34" charset="-122"/>
                  <a:ea typeface="微软雅黑" pitchFamily="34" charset="-122"/>
                </a:rPr>
                <a:t>瓦特，简称瓦，符号是</a:t>
              </a:r>
              <a:r>
                <a:rPr kumimoji="1" lang="en-US" altLang="zh-CN" sz="2400" dirty="0">
                  <a:latin typeface="微软雅黑" pitchFamily="34" charset="-122"/>
                  <a:ea typeface="微软雅黑" pitchFamily="34" charset="-122"/>
                </a:rPr>
                <a:t>W. </a:t>
              </a:r>
              <a:endParaRPr lang="zh-CN" altLang="en-US" dirty="0"/>
            </a:p>
          </p:txBody>
        </p:sp>
      </p:grpSp>
      <p:sp>
        <p:nvSpPr>
          <p:cNvPr id="21" name="Rectangle 8"/>
          <p:cNvSpPr>
            <a:spLocks noChangeArrowheads="1"/>
          </p:cNvSpPr>
          <p:nvPr/>
        </p:nvSpPr>
        <p:spPr bwMode="auto">
          <a:xfrm>
            <a:off x="537151" y="4166659"/>
            <a:ext cx="5908916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kumimoji="1" lang="zh-CN" altLang="en-US" sz="2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常用</a:t>
            </a:r>
            <a:r>
              <a:rPr kumimoji="1" lang="zh-CN" altLang="en-US" sz="2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单位</a:t>
            </a:r>
            <a:r>
              <a:rPr kumimoji="1" lang="zh-CN" altLang="en-US" sz="2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：    </a:t>
            </a:r>
            <a:r>
              <a:rPr kumimoji="1" lang="en-US" altLang="zh-CN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1 kW</a:t>
            </a:r>
            <a:r>
              <a:rPr kumimoji="1" lang="zh-CN" altLang="en-US" sz="2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  ；   </a:t>
            </a:r>
            <a:r>
              <a:rPr kumimoji="1" lang="en-US" altLang="zh-CN" sz="2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kumimoji="1" lang="zh-CN" altLang="en-US" sz="2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kumimoji="1" lang="en-US" altLang="zh-CN" sz="2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kW = 10</a:t>
            </a:r>
            <a:r>
              <a:rPr kumimoji="1" lang="en-US" altLang="zh-CN" sz="2400" baseline="300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r>
              <a:rPr kumimoji="1" lang="en-US" altLang="zh-CN" sz="2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kumimoji="1" lang="en-US" altLang="zh-CN" sz="2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W</a:t>
            </a:r>
            <a:r>
              <a:rPr kumimoji="1" lang="zh-CN" altLang="en-US" sz="2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；</a:t>
            </a:r>
            <a:r>
              <a:rPr kumimoji="1" lang="zh-CN" altLang="en-US" sz="2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　</a:t>
            </a:r>
          </a:p>
        </p:txBody>
      </p:sp>
    </p:spTree>
    <p:extLst>
      <p:ext uri="{BB962C8B-B14F-4D97-AF65-F5344CB8AC3E}">
        <p14:creationId xmlns:p14="http://schemas.microsoft.com/office/powerpoint/2010/main" val="1609228082"/>
      </p:ext>
    </p:extLst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4" grpId="0"/>
      <p:bldP spid="19" grpId="0"/>
      <p:bldP spid="2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ChangeArrowheads="1"/>
          </p:cNvSpPr>
          <p:nvPr/>
        </p:nvSpPr>
        <p:spPr bwMode="auto">
          <a:xfrm>
            <a:off x="2896317" y="346373"/>
            <a:ext cx="344517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常见家用电器</a:t>
            </a:r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的电功率  </a:t>
            </a:r>
          </a:p>
        </p:txBody>
      </p:sp>
      <p:grpSp>
        <p:nvGrpSpPr>
          <p:cNvPr id="8" name="组合 7"/>
          <p:cNvGrpSpPr/>
          <p:nvPr/>
        </p:nvGrpSpPr>
        <p:grpSpPr>
          <a:xfrm>
            <a:off x="443779" y="808038"/>
            <a:ext cx="8544998" cy="4081117"/>
            <a:chOff x="443779" y="808038"/>
            <a:chExt cx="8544998" cy="4081117"/>
          </a:xfrm>
        </p:grpSpPr>
        <p:sp>
          <p:nvSpPr>
            <p:cNvPr id="3" name="Rectangle 4"/>
            <p:cNvSpPr>
              <a:spLocks noChangeArrowheads="1"/>
            </p:cNvSpPr>
            <p:nvPr/>
          </p:nvSpPr>
          <p:spPr bwMode="auto">
            <a:xfrm>
              <a:off x="443779" y="808038"/>
              <a:ext cx="1800225" cy="4081117"/>
            </a:xfrm>
            <a:prstGeom prst="rect">
              <a:avLst/>
            </a:prstGeom>
            <a:noFill/>
            <a:ln w="9525">
              <a:solidFill>
                <a:srgbClr val="0070C0">
                  <a:alpha val="85000"/>
                </a:srgbClr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35000"/>
                </a:lnSpc>
              </a:pPr>
              <a:r>
                <a:rPr lang="zh-CN" altLang="en-US" sz="24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空调</a:t>
              </a:r>
            </a:p>
            <a:p>
              <a:pPr>
                <a:lnSpc>
                  <a:spcPct val="135000"/>
                </a:lnSpc>
              </a:pPr>
              <a:r>
                <a:rPr lang="zh-CN" altLang="en-US" sz="24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微波炉</a:t>
              </a:r>
            </a:p>
            <a:p>
              <a:pPr>
                <a:lnSpc>
                  <a:spcPct val="135000"/>
                </a:lnSpc>
              </a:pPr>
              <a:r>
                <a:rPr lang="zh-CN" altLang="en-US" sz="24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电炉</a:t>
              </a:r>
            </a:p>
            <a:p>
              <a:pPr>
                <a:lnSpc>
                  <a:spcPct val="135000"/>
                </a:lnSpc>
              </a:pPr>
              <a:r>
                <a:rPr lang="zh-CN" altLang="en-US" sz="24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电热水器</a:t>
              </a:r>
            </a:p>
            <a:p>
              <a:pPr>
                <a:lnSpc>
                  <a:spcPct val="135000"/>
                </a:lnSpc>
              </a:pPr>
              <a:r>
                <a:rPr lang="zh-CN" altLang="en-US" sz="24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吸尘器</a:t>
              </a:r>
            </a:p>
            <a:p>
              <a:pPr>
                <a:lnSpc>
                  <a:spcPct val="135000"/>
                </a:lnSpc>
              </a:pPr>
              <a:r>
                <a:rPr lang="zh-CN" altLang="en-US" sz="24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电吹风机</a:t>
              </a:r>
            </a:p>
            <a:p>
              <a:pPr>
                <a:lnSpc>
                  <a:spcPct val="135000"/>
                </a:lnSpc>
              </a:pPr>
              <a:r>
                <a:rPr lang="zh-CN" altLang="en-US" sz="24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电熨斗</a:t>
              </a:r>
            </a:p>
            <a:p>
              <a:pPr>
                <a:lnSpc>
                  <a:spcPct val="135000"/>
                </a:lnSpc>
              </a:pPr>
              <a:r>
                <a:rPr lang="zh-CN" altLang="en-US" sz="24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洗衣机</a:t>
              </a:r>
            </a:p>
          </p:txBody>
        </p:sp>
        <p:sp>
          <p:nvSpPr>
            <p:cNvPr id="4" name="Rectangle 5"/>
            <p:cNvSpPr>
              <a:spLocks noChangeArrowheads="1"/>
            </p:cNvSpPr>
            <p:nvPr/>
          </p:nvSpPr>
          <p:spPr bwMode="auto">
            <a:xfrm>
              <a:off x="2244004" y="808038"/>
              <a:ext cx="2233612" cy="4081117"/>
            </a:xfrm>
            <a:prstGeom prst="rect">
              <a:avLst/>
            </a:prstGeom>
            <a:noFill/>
            <a:ln w="9525">
              <a:solidFill>
                <a:srgbClr val="0070C0">
                  <a:alpha val="85000"/>
                </a:srgbClr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35000"/>
                </a:lnSpc>
              </a:pPr>
              <a:r>
                <a:rPr lang="zh-CN" altLang="en-US" sz="2400" dirty="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约 </a:t>
              </a:r>
              <a:r>
                <a:rPr lang="en-US" altLang="zh-CN" sz="2400" dirty="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1 000 W</a:t>
              </a:r>
            </a:p>
            <a:p>
              <a:pPr>
                <a:lnSpc>
                  <a:spcPct val="135000"/>
                </a:lnSpc>
              </a:pPr>
              <a:r>
                <a:rPr lang="zh-CN" altLang="en-US" sz="2400" dirty="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约 </a:t>
              </a:r>
              <a:r>
                <a:rPr lang="en-US" altLang="zh-CN" sz="2400" dirty="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1 000 W</a:t>
              </a:r>
            </a:p>
            <a:p>
              <a:pPr>
                <a:lnSpc>
                  <a:spcPct val="135000"/>
                </a:lnSpc>
              </a:pPr>
              <a:r>
                <a:rPr lang="zh-CN" altLang="en-US" sz="2400" dirty="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约 </a:t>
              </a:r>
              <a:r>
                <a:rPr lang="en-US" altLang="zh-CN" sz="2400" dirty="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1 000 W</a:t>
              </a:r>
            </a:p>
            <a:p>
              <a:pPr>
                <a:lnSpc>
                  <a:spcPct val="135000"/>
                </a:lnSpc>
              </a:pPr>
              <a:r>
                <a:rPr lang="zh-CN" altLang="en-US" sz="2400" dirty="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约 </a:t>
              </a:r>
              <a:r>
                <a:rPr lang="en-US" altLang="zh-CN" sz="2400" dirty="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1 000 W</a:t>
              </a:r>
            </a:p>
            <a:p>
              <a:pPr>
                <a:lnSpc>
                  <a:spcPct val="135000"/>
                </a:lnSpc>
              </a:pPr>
              <a:r>
                <a:rPr lang="zh-CN" altLang="en-US" sz="2400" dirty="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约    </a:t>
              </a:r>
              <a:r>
                <a:rPr lang="en-US" altLang="zh-CN" sz="2400" dirty="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800 W</a:t>
              </a:r>
            </a:p>
            <a:p>
              <a:pPr>
                <a:lnSpc>
                  <a:spcPct val="135000"/>
                </a:lnSpc>
              </a:pPr>
              <a:r>
                <a:rPr lang="zh-CN" altLang="en-US" sz="2400" dirty="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约    </a:t>
              </a:r>
              <a:r>
                <a:rPr lang="en-US" altLang="zh-CN" sz="2400" dirty="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500 W</a:t>
              </a:r>
            </a:p>
            <a:p>
              <a:pPr>
                <a:lnSpc>
                  <a:spcPct val="135000"/>
                </a:lnSpc>
              </a:pPr>
              <a:r>
                <a:rPr lang="zh-CN" altLang="en-US" sz="2400" dirty="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约    </a:t>
              </a:r>
              <a:r>
                <a:rPr lang="en-US" altLang="zh-CN" sz="2400" dirty="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500 W</a:t>
              </a:r>
            </a:p>
            <a:p>
              <a:pPr>
                <a:lnSpc>
                  <a:spcPct val="135000"/>
                </a:lnSpc>
              </a:pPr>
              <a:r>
                <a:rPr lang="zh-CN" altLang="en-US" sz="2400" dirty="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约    </a:t>
              </a:r>
              <a:r>
                <a:rPr lang="en-US" altLang="zh-CN" sz="2400" dirty="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500 W</a:t>
              </a:r>
            </a:p>
          </p:txBody>
        </p:sp>
        <p:sp>
          <p:nvSpPr>
            <p:cNvPr id="5" name="Rectangle 6"/>
            <p:cNvSpPr>
              <a:spLocks noChangeArrowheads="1"/>
            </p:cNvSpPr>
            <p:nvPr/>
          </p:nvSpPr>
          <p:spPr bwMode="auto">
            <a:xfrm>
              <a:off x="4618904" y="808038"/>
              <a:ext cx="2155825" cy="4081117"/>
            </a:xfrm>
            <a:prstGeom prst="rect">
              <a:avLst/>
            </a:prstGeom>
            <a:noFill/>
            <a:ln w="9525">
              <a:solidFill>
                <a:srgbClr val="0070C0">
                  <a:alpha val="85000"/>
                </a:srgbClr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35000"/>
                </a:lnSpc>
              </a:pPr>
              <a:r>
                <a:rPr lang="zh-CN" altLang="en-US" sz="24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电视机</a:t>
              </a:r>
            </a:p>
            <a:p>
              <a:pPr>
                <a:lnSpc>
                  <a:spcPct val="135000"/>
                </a:lnSpc>
              </a:pPr>
              <a:r>
                <a:rPr lang="zh-CN" altLang="en-US" sz="24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电子计算机</a:t>
              </a:r>
            </a:p>
            <a:p>
              <a:pPr>
                <a:lnSpc>
                  <a:spcPct val="135000"/>
                </a:lnSpc>
              </a:pPr>
              <a:r>
                <a:rPr lang="zh-CN" altLang="en-US" sz="24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抽油烟机</a:t>
              </a:r>
            </a:p>
            <a:p>
              <a:pPr>
                <a:lnSpc>
                  <a:spcPct val="135000"/>
                </a:lnSpc>
              </a:pPr>
              <a:r>
                <a:rPr lang="zh-CN" altLang="en-US" sz="24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电冰箱</a:t>
              </a:r>
            </a:p>
            <a:p>
              <a:pPr>
                <a:lnSpc>
                  <a:spcPct val="135000"/>
                </a:lnSpc>
              </a:pPr>
              <a:r>
                <a:rPr lang="zh-CN" altLang="en-US" sz="24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电扇</a:t>
              </a:r>
            </a:p>
            <a:p>
              <a:pPr>
                <a:lnSpc>
                  <a:spcPct val="135000"/>
                </a:lnSpc>
              </a:pPr>
              <a:r>
                <a:rPr lang="zh-CN" altLang="en-US" sz="24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白炽灯</a:t>
              </a:r>
            </a:p>
            <a:p>
              <a:pPr>
                <a:lnSpc>
                  <a:spcPct val="135000"/>
                </a:lnSpc>
              </a:pPr>
              <a:r>
                <a:rPr lang="zh-CN" altLang="en-US" sz="24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计算器</a:t>
              </a:r>
            </a:p>
            <a:p>
              <a:pPr>
                <a:lnSpc>
                  <a:spcPct val="135000"/>
                </a:lnSpc>
              </a:pPr>
              <a:r>
                <a:rPr lang="zh-CN" altLang="en-US" sz="24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电子表</a:t>
              </a:r>
            </a:p>
          </p:txBody>
        </p:sp>
        <p:sp>
          <p:nvSpPr>
            <p:cNvPr id="6" name="Rectangle 7"/>
            <p:cNvSpPr>
              <a:spLocks noChangeArrowheads="1"/>
            </p:cNvSpPr>
            <p:nvPr/>
          </p:nvSpPr>
          <p:spPr bwMode="auto">
            <a:xfrm>
              <a:off x="6774729" y="808038"/>
              <a:ext cx="2214048" cy="4081117"/>
            </a:xfrm>
            <a:prstGeom prst="rect">
              <a:avLst/>
            </a:prstGeom>
            <a:noFill/>
            <a:ln w="9525">
              <a:solidFill>
                <a:srgbClr val="0070C0">
                  <a:alpha val="85000"/>
                </a:srgbClr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>
              <a:spAutoFit/>
            </a:bodyPr>
            <a:lstStyle/>
            <a:p>
              <a:pPr>
                <a:lnSpc>
                  <a:spcPct val="135000"/>
                </a:lnSpc>
              </a:pPr>
              <a:r>
                <a:rPr lang="zh-CN" altLang="en-US" sz="2400" dirty="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约      </a:t>
              </a:r>
              <a:r>
                <a:rPr lang="en-US" altLang="zh-CN" sz="2400" dirty="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200 W</a:t>
              </a:r>
            </a:p>
            <a:p>
              <a:pPr>
                <a:lnSpc>
                  <a:spcPct val="135000"/>
                </a:lnSpc>
              </a:pPr>
              <a:r>
                <a:rPr lang="zh-CN" altLang="en-US" sz="2400" dirty="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约      </a:t>
              </a:r>
              <a:r>
                <a:rPr lang="en-US" altLang="zh-CN" sz="2400" dirty="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200 W</a:t>
              </a:r>
            </a:p>
            <a:p>
              <a:pPr>
                <a:lnSpc>
                  <a:spcPct val="135000"/>
                </a:lnSpc>
              </a:pPr>
              <a:r>
                <a:rPr lang="zh-CN" altLang="en-US" sz="2400" dirty="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约      </a:t>
              </a:r>
              <a:r>
                <a:rPr lang="en-US" altLang="zh-CN" sz="2400" dirty="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140 W</a:t>
              </a:r>
            </a:p>
            <a:p>
              <a:pPr>
                <a:lnSpc>
                  <a:spcPct val="135000"/>
                </a:lnSpc>
              </a:pPr>
              <a:r>
                <a:rPr lang="zh-CN" altLang="en-US" sz="2400" dirty="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约      </a:t>
              </a:r>
              <a:r>
                <a:rPr lang="en-US" altLang="zh-CN" sz="2400" dirty="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100 W</a:t>
              </a:r>
            </a:p>
            <a:p>
              <a:pPr>
                <a:lnSpc>
                  <a:spcPct val="135000"/>
                </a:lnSpc>
              </a:pPr>
              <a:r>
                <a:rPr lang="zh-CN" altLang="en-US" sz="2400" dirty="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约      </a:t>
              </a:r>
              <a:r>
                <a:rPr lang="en-US" altLang="zh-CN" sz="2400" dirty="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100 W</a:t>
              </a:r>
            </a:p>
            <a:p>
              <a:pPr>
                <a:lnSpc>
                  <a:spcPct val="135000"/>
                </a:lnSpc>
              </a:pPr>
              <a:r>
                <a:rPr lang="zh-CN" altLang="en-US" sz="2400" dirty="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约      </a:t>
              </a:r>
              <a:r>
                <a:rPr lang="en-US" altLang="zh-CN" sz="2400" dirty="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30 W</a:t>
              </a:r>
            </a:p>
            <a:p>
              <a:pPr>
                <a:lnSpc>
                  <a:spcPct val="135000"/>
                </a:lnSpc>
              </a:pPr>
              <a:r>
                <a:rPr lang="zh-CN" altLang="en-US" sz="2400" dirty="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约    </a:t>
              </a:r>
              <a:r>
                <a:rPr lang="en-US" altLang="zh-CN" sz="2400" dirty="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0.5 </a:t>
              </a:r>
              <a:r>
                <a:rPr lang="en-US" altLang="zh-CN" sz="2400" dirty="0" err="1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mW</a:t>
              </a:r>
              <a:endParaRPr lang="en-US" altLang="zh-CN" sz="2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>
                <a:lnSpc>
                  <a:spcPct val="135000"/>
                </a:lnSpc>
              </a:pPr>
              <a:r>
                <a:rPr lang="zh-CN" altLang="en-US" sz="2400" dirty="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约  </a:t>
              </a:r>
              <a:r>
                <a:rPr lang="en-US" altLang="zh-CN" sz="2400" dirty="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0.01 </a:t>
              </a:r>
              <a:r>
                <a:rPr lang="en-US" altLang="zh-CN" sz="2400" dirty="0" err="1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mW</a:t>
              </a:r>
              <a:endParaRPr lang="en-US" altLang="zh-CN" sz="2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30175412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1515" y="4690652"/>
            <a:ext cx="736376" cy="359227"/>
          </a:xfrm>
          <a:prstGeom prst="rect">
            <a:avLst/>
          </a:prstGeom>
        </p:spPr>
      </p:pic>
      <p:sp>
        <p:nvSpPr>
          <p:cNvPr id="4" name="Text Box 16"/>
          <p:cNvSpPr txBox="1">
            <a:spLocks noChangeArrowheads="1"/>
          </p:cNvSpPr>
          <p:nvPr/>
        </p:nvSpPr>
        <p:spPr bwMode="auto">
          <a:xfrm>
            <a:off x="2319496" y="134753"/>
            <a:ext cx="417184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400" dirty="0">
                <a:solidFill>
                  <a:srgbClr val="000099"/>
                </a:solidFill>
                <a:latin typeface="微软雅黑" pitchFamily="34" charset="-122"/>
                <a:ea typeface="微软雅黑" pitchFamily="34" charset="-122"/>
              </a:rPr>
              <a:t>电功和电功率的区别与联系</a:t>
            </a:r>
          </a:p>
        </p:txBody>
      </p:sp>
      <p:graphicFrame>
        <p:nvGraphicFramePr>
          <p:cNvPr id="5" name="表格 4"/>
          <p:cNvGraphicFramePr/>
          <p:nvPr>
            <p:extLst>
              <p:ext uri="{D42A27DB-BD31-4B8C-83A1-F6EECF244321}">
                <p14:modId xmlns:p14="http://schemas.microsoft.com/office/powerpoint/2010/main" val="345689635"/>
              </p:ext>
            </p:extLst>
          </p:nvPr>
        </p:nvGraphicFramePr>
        <p:xfrm>
          <a:off x="368084" y="863783"/>
          <a:ext cx="8301619" cy="3483690"/>
        </p:xfrm>
        <a:graphic>
          <a:graphicData uri="http://schemas.openxmlformats.org/drawingml/2006/table">
            <a:tbl>
              <a:tblPr/>
              <a:tblGrid>
                <a:gridCol w="1384352"/>
                <a:gridCol w="3516681"/>
                <a:gridCol w="3400586"/>
              </a:tblGrid>
              <a:tr h="384810">
                <a:tc>
                  <a:txBody>
                    <a:bodyPr/>
                    <a:lstStyle/>
                    <a:p>
                      <a:pPr marL="0" lvl="0" indent="0" algn="ctr" eaLnBrk="1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endParaRPr lang="zh-CN" altLang="en-US" sz="2000" b="0" dirty="0">
                        <a:solidFill>
                          <a:srgbClr val="FFFFFF"/>
                        </a:solidFill>
                        <a:latin typeface="Times New Roman" panose="02020603050405020304" charset="0"/>
                        <a:ea typeface="黑体" panose="02010609060101010101" pitchFamily="49" charset="-122"/>
                      </a:endParaRPr>
                    </a:p>
                  </a:txBody>
                  <a:tcPr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 algn="ctr" eaLnBrk="1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zh-CN" altLang="en-US" sz="2400" b="0" dirty="0">
                          <a:solidFill>
                            <a:srgbClr val="FF0000"/>
                          </a:solidFill>
                          <a:latin typeface="Times New Roman" panose="02020603050405020304" charset="0"/>
                          <a:ea typeface="黑体" panose="02010609060101010101" pitchFamily="49" charset="-122"/>
                        </a:rPr>
                        <a:t>电功</a:t>
                      </a:r>
                    </a:p>
                  </a:txBody>
                  <a:tcPr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 algn="ctr" eaLnBrk="1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zh-CN" altLang="en-US" sz="2400" b="0" dirty="0">
                          <a:solidFill>
                            <a:srgbClr val="FF0000"/>
                          </a:solidFill>
                          <a:latin typeface="Times New Roman" panose="02020603050405020304" charset="0"/>
                          <a:ea typeface="黑体" panose="02010609060101010101" pitchFamily="49" charset="-122"/>
                        </a:rPr>
                        <a:t>电功率</a:t>
                      </a:r>
                    </a:p>
                  </a:txBody>
                  <a:tcPr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62911">
                <a:tc>
                  <a:txBody>
                    <a:bodyPr/>
                    <a:lstStyle/>
                    <a:p>
                      <a:pPr marL="0" lvl="0" indent="0" algn="ctr" eaLnBrk="1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zh-CN" altLang="en-US" sz="2000" b="0" dirty="0">
                          <a:solidFill>
                            <a:schemeClr val="tx1"/>
                          </a:solidFill>
                          <a:uFillTx/>
                          <a:latin typeface="微软雅黑" pitchFamily="34" charset="-122"/>
                          <a:ea typeface="微软雅黑" pitchFamily="34" charset="-122"/>
                        </a:rPr>
                        <a:t>定义</a:t>
                      </a:r>
                    </a:p>
                  </a:txBody>
                  <a:tcPr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 algn="ctr" eaLnBrk="1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zh-CN" altLang="en-US" sz="2000" b="0" dirty="0" smtClean="0">
                          <a:solidFill>
                            <a:schemeClr val="tx1"/>
                          </a:solidFill>
                          <a:uFillTx/>
                          <a:latin typeface="微软雅黑" pitchFamily="34" charset="-122"/>
                          <a:ea typeface="微软雅黑" pitchFamily="34" charset="-122"/>
                        </a:rPr>
                        <a:t>电流所</a:t>
                      </a:r>
                      <a:r>
                        <a:rPr lang="zh-CN" altLang="en-US" sz="2000" b="0" dirty="0">
                          <a:solidFill>
                            <a:schemeClr val="tx1"/>
                          </a:solidFill>
                          <a:uFillTx/>
                          <a:latin typeface="微软雅黑" pitchFamily="34" charset="-122"/>
                          <a:ea typeface="微软雅黑" pitchFamily="34" charset="-122"/>
                        </a:rPr>
                        <a:t>做的功</a:t>
                      </a:r>
                    </a:p>
                  </a:txBody>
                  <a:tcPr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 algn="ctr" eaLnBrk="1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zh-CN" altLang="en-US" sz="2000" b="0" dirty="0" smtClean="0">
                          <a:solidFill>
                            <a:schemeClr val="tx1"/>
                          </a:solidFill>
                          <a:uFillTx/>
                          <a:latin typeface="微软雅黑" pitchFamily="34" charset="-122"/>
                          <a:ea typeface="微软雅黑" pitchFamily="34" charset="-122"/>
                        </a:rPr>
                        <a:t>单位时间内所做的功</a:t>
                      </a:r>
                      <a:endParaRPr lang="zh-CN" altLang="en-US" sz="2000" b="0" dirty="0">
                        <a:solidFill>
                          <a:schemeClr val="tx1"/>
                        </a:solidFill>
                        <a:uFillTx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43620">
                <a:tc>
                  <a:txBody>
                    <a:bodyPr/>
                    <a:lstStyle/>
                    <a:p>
                      <a:pPr marL="0" lvl="0" indent="0" algn="ctr" eaLnBrk="1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zh-CN" altLang="en-US" sz="2000" b="0" dirty="0">
                          <a:solidFill>
                            <a:schemeClr val="tx1"/>
                          </a:solidFill>
                          <a:uFillTx/>
                          <a:latin typeface="微软雅黑" pitchFamily="34" charset="-122"/>
                          <a:ea typeface="微软雅黑" pitchFamily="34" charset="-122"/>
                        </a:rPr>
                        <a:t>物理意义</a:t>
                      </a:r>
                    </a:p>
                  </a:txBody>
                  <a:tcPr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 algn="ctr" eaLnBrk="1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zh-CN" altLang="en-US" sz="2000" b="0" dirty="0" smtClean="0">
                          <a:solidFill>
                            <a:schemeClr val="tx1"/>
                          </a:solidFill>
                          <a:uFillTx/>
                          <a:latin typeface="微软雅黑" pitchFamily="34" charset="-122"/>
                          <a:ea typeface="微软雅黑" pitchFamily="34" charset="-122"/>
                        </a:rPr>
                        <a:t>描述用电器消耗电能的多少</a:t>
                      </a:r>
                      <a:endParaRPr lang="zh-CN" altLang="en-US" sz="2000" b="0" dirty="0">
                        <a:solidFill>
                          <a:schemeClr val="tx1"/>
                        </a:solidFill>
                        <a:uFillTx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 algn="ctr" eaLnBrk="1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zh-CN" altLang="en-US" sz="2000" b="0" dirty="0" smtClean="0">
                          <a:solidFill>
                            <a:schemeClr val="tx1"/>
                          </a:solidFill>
                          <a:uFillTx/>
                          <a:latin typeface="微软雅黑" pitchFamily="34" charset="-122"/>
                          <a:ea typeface="微软雅黑" pitchFamily="34" charset="-122"/>
                        </a:rPr>
                        <a:t>描述用电器消耗电能的快慢</a:t>
                      </a:r>
                      <a:endParaRPr lang="zh-CN" altLang="en-US" sz="2000" b="0" dirty="0">
                        <a:solidFill>
                          <a:schemeClr val="tx1"/>
                        </a:solidFill>
                        <a:uFillTx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5362">
                <a:tc>
                  <a:txBody>
                    <a:bodyPr/>
                    <a:lstStyle/>
                    <a:p>
                      <a:pPr marL="0" lvl="0" indent="0" algn="ctr" eaLnBrk="1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zh-CN" altLang="en-US" sz="2000" b="0" dirty="0" smtClean="0">
                          <a:solidFill>
                            <a:schemeClr val="tx1"/>
                          </a:solidFill>
                          <a:uFillTx/>
                          <a:latin typeface="微软雅黑" pitchFamily="34" charset="-122"/>
                          <a:ea typeface="微软雅黑" pitchFamily="34" charset="-122"/>
                        </a:rPr>
                        <a:t>实质</a:t>
                      </a:r>
                      <a:endParaRPr lang="zh-CN" altLang="en-US" sz="2000" b="0" dirty="0">
                        <a:solidFill>
                          <a:schemeClr val="tx1"/>
                        </a:solidFill>
                        <a:uFillTx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 algn="l" eaLnBrk="1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zh-CN" altLang="en-US" sz="2000" b="0" dirty="0">
                          <a:solidFill>
                            <a:schemeClr val="tx1"/>
                          </a:solidFill>
                          <a:uFillTx/>
                          <a:latin typeface="微软雅黑" pitchFamily="34" charset="-122"/>
                          <a:ea typeface="微软雅黑" pitchFamily="34" charset="-122"/>
                        </a:rPr>
                        <a:t>电能转化为其他</a:t>
                      </a:r>
                      <a:r>
                        <a:rPr lang="zh-CN" altLang="en-US" sz="2000" b="0" dirty="0" smtClean="0">
                          <a:solidFill>
                            <a:schemeClr val="tx1"/>
                          </a:solidFill>
                          <a:uFillTx/>
                          <a:latin typeface="微软雅黑" pitchFamily="34" charset="-122"/>
                          <a:ea typeface="微软雅黑" pitchFamily="34" charset="-122"/>
                        </a:rPr>
                        <a:t>形式能</a:t>
                      </a:r>
                      <a:r>
                        <a:rPr lang="zh-CN" altLang="en-US" sz="2000" b="0" dirty="0">
                          <a:solidFill>
                            <a:schemeClr val="tx1"/>
                          </a:solidFill>
                          <a:uFillTx/>
                          <a:latin typeface="微软雅黑" pitchFamily="34" charset="-122"/>
                          <a:ea typeface="微软雅黑" pitchFamily="34" charset="-122"/>
                        </a:rPr>
                        <a:t>的</a:t>
                      </a:r>
                      <a:r>
                        <a:rPr lang="zh-CN" altLang="en-US" sz="2000" b="0" dirty="0" smtClean="0">
                          <a:solidFill>
                            <a:schemeClr val="tx1"/>
                          </a:solidFill>
                          <a:uFillTx/>
                          <a:latin typeface="微软雅黑" pitchFamily="34" charset="-122"/>
                          <a:ea typeface="微软雅黑" pitchFamily="34" charset="-122"/>
                        </a:rPr>
                        <a:t>过程</a:t>
                      </a:r>
                      <a:endParaRPr lang="zh-CN" altLang="en-US" sz="2000" b="0" dirty="0">
                        <a:solidFill>
                          <a:schemeClr val="tx1"/>
                        </a:solidFill>
                        <a:uFillTx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 algn="ctr" eaLnBrk="1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zh-CN" altLang="en-US" sz="2000" b="0" dirty="0">
                          <a:solidFill>
                            <a:schemeClr val="tx1"/>
                          </a:solidFill>
                          <a:uFillTx/>
                          <a:latin typeface="微软雅黑" pitchFamily="34" charset="-122"/>
                          <a:ea typeface="微软雅黑" pitchFamily="34" charset="-122"/>
                        </a:rPr>
                        <a:t>电流通过导体或用电器时，</a:t>
                      </a:r>
                      <a:r>
                        <a:rPr lang="zh-CN" altLang="en-US" sz="2000" b="0" dirty="0" smtClean="0">
                          <a:solidFill>
                            <a:schemeClr val="tx1"/>
                          </a:solidFill>
                          <a:uFillTx/>
                          <a:latin typeface="微软雅黑" pitchFamily="34" charset="-122"/>
                          <a:ea typeface="微软雅黑" pitchFamily="34" charset="-122"/>
                        </a:rPr>
                        <a:t>每秒消耗电能的</a:t>
                      </a:r>
                      <a:r>
                        <a:rPr lang="zh-CN" altLang="en-US" sz="2000" b="0" dirty="0">
                          <a:solidFill>
                            <a:schemeClr val="tx1"/>
                          </a:solidFill>
                          <a:uFillTx/>
                          <a:latin typeface="微软雅黑" pitchFamily="34" charset="-122"/>
                          <a:ea typeface="微软雅黑" pitchFamily="34" charset="-122"/>
                        </a:rPr>
                        <a:t>多少。</a:t>
                      </a:r>
                    </a:p>
                  </a:txBody>
                  <a:tcPr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19175">
                <a:tc>
                  <a:txBody>
                    <a:bodyPr/>
                    <a:lstStyle/>
                    <a:p>
                      <a:pPr marL="0" lvl="0" indent="0" algn="ctr" eaLnBrk="1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zh-CN" altLang="en-US" sz="2000" b="0">
                          <a:solidFill>
                            <a:schemeClr val="tx1"/>
                          </a:solidFill>
                          <a:uFillTx/>
                          <a:latin typeface="微软雅黑" pitchFamily="34" charset="-122"/>
                          <a:ea typeface="微软雅黑" pitchFamily="34" charset="-122"/>
                        </a:rPr>
                        <a:t>单位</a:t>
                      </a:r>
                    </a:p>
                  </a:txBody>
                  <a:tcPr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 algn="l" eaLnBrk="1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zh-CN" altLang="en-US" sz="2000" b="0" dirty="0">
                          <a:solidFill>
                            <a:schemeClr val="tx1"/>
                          </a:solidFill>
                          <a:uFillTx/>
                          <a:latin typeface="微软雅黑" pitchFamily="34" charset="-122"/>
                          <a:ea typeface="微软雅黑" pitchFamily="34" charset="-122"/>
                        </a:rPr>
                        <a:t>焦耳（</a:t>
                      </a:r>
                      <a:r>
                        <a:rPr lang="en-US" altLang="x-none" sz="2000" b="0" dirty="0">
                          <a:solidFill>
                            <a:schemeClr val="tx1"/>
                          </a:solidFill>
                          <a:uFillTx/>
                          <a:latin typeface="微软雅黑" pitchFamily="34" charset="-122"/>
                          <a:ea typeface="微软雅黑" pitchFamily="34" charset="-122"/>
                        </a:rPr>
                        <a:t>J</a:t>
                      </a:r>
                      <a:r>
                        <a:rPr lang="en-US" altLang="x-none" sz="2000" b="0" dirty="0" smtClean="0">
                          <a:solidFill>
                            <a:schemeClr val="tx1"/>
                          </a:solidFill>
                          <a:uFillTx/>
                          <a:latin typeface="微软雅黑" pitchFamily="34" charset="-122"/>
                          <a:ea typeface="微软雅黑" pitchFamily="34" charset="-122"/>
                        </a:rPr>
                        <a:t>）</a:t>
                      </a:r>
                      <a:r>
                        <a:rPr lang="zh-CN" altLang="en-US" sz="2000" b="0" dirty="0" smtClean="0">
                          <a:solidFill>
                            <a:schemeClr val="tx1"/>
                          </a:solidFill>
                          <a:uFillTx/>
                          <a:latin typeface="微软雅黑" pitchFamily="34" charset="-122"/>
                          <a:ea typeface="微软雅黑" pitchFamily="34" charset="-122"/>
                        </a:rPr>
                        <a:t>，千瓦时</a:t>
                      </a:r>
                      <a:r>
                        <a:rPr lang="zh-CN" altLang="en-US" sz="2000" b="0" dirty="0">
                          <a:solidFill>
                            <a:schemeClr val="tx1"/>
                          </a:solidFill>
                          <a:uFillTx/>
                          <a:latin typeface="微软雅黑" pitchFamily="34" charset="-122"/>
                          <a:ea typeface="微软雅黑" pitchFamily="34" charset="-122"/>
                        </a:rPr>
                        <a:t>（</a:t>
                      </a:r>
                      <a:r>
                        <a:rPr lang="en-US" altLang="x-none" sz="2000" b="0" dirty="0">
                          <a:solidFill>
                            <a:schemeClr val="tx1"/>
                          </a:solidFill>
                          <a:uFillTx/>
                          <a:latin typeface="微软雅黑" pitchFamily="34" charset="-122"/>
                          <a:ea typeface="微软雅黑" pitchFamily="34" charset="-122"/>
                        </a:rPr>
                        <a:t>kW·h)</a:t>
                      </a:r>
                    </a:p>
                  </a:txBody>
                  <a:tcPr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 algn="ctr" eaLnBrk="1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zh-CN" altLang="en-US" sz="2000" b="0" dirty="0">
                          <a:solidFill>
                            <a:schemeClr val="tx1"/>
                          </a:solidFill>
                          <a:uFillTx/>
                          <a:latin typeface="微软雅黑" pitchFamily="34" charset="-122"/>
                          <a:ea typeface="微软雅黑" pitchFamily="34" charset="-122"/>
                        </a:rPr>
                        <a:t>瓦特（</a:t>
                      </a:r>
                      <a:r>
                        <a:rPr lang="en-US" altLang="x-none" sz="2000" b="0" dirty="0">
                          <a:solidFill>
                            <a:schemeClr val="tx1"/>
                          </a:solidFill>
                          <a:uFillTx/>
                          <a:latin typeface="微软雅黑" pitchFamily="34" charset="-122"/>
                          <a:ea typeface="微软雅黑" pitchFamily="34" charset="-122"/>
                        </a:rPr>
                        <a:t>W</a:t>
                      </a:r>
                      <a:r>
                        <a:rPr lang="en-US" altLang="x-none" sz="2000" b="0" dirty="0" smtClean="0">
                          <a:solidFill>
                            <a:schemeClr val="tx1"/>
                          </a:solidFill>
                          <a:uFillTx/>
                          <a:latin typeface="微软雅黑" pitchFamily="34" charset="-122"/>
                          <a:ea typeface="微软雅黑" pitchFamily="34" charset="-122"/>
                        </a:rPr>
                        <a:t>）</a:t>
                      </a:r>
                      <a:r>
                        <a:rPr lang="zh-CN" altLang="en-US" sz="2000" b="0" dirty="0" smtClean="0">
                          <a:solidFill>
                            <a:schemeClr val="tx1"/>
                          </a:solidFill>
                          <a:uFillTx/>
                          <a:latin typeface="微软雅黑" pitchFamily="34" charset="-122"/>
                          <a:ea typeface="微软雅黑" pitchFamily="34" charset="-122"/>
                        </a:rPr>
                        <a:t>；</a:t>
                      </a:r>
                      <a:r>
                        <a:rPr lang="en-US" altLang="x-none" sz="2000" b="0" dirty="0" smtClean="0">
                          <a:solidFill>
                            <a:schemeClr val="tx1"/>
                          </a:solidFill>
                          <a:uFillTx/>
                          <a:latin typeface="微软雅黑" pitchFamily="34" charset="-122"/>
                          <a:ea typeface="微软雅黑" pitchFamily="34" charset="-122"/>
                        </a:rPr>
                        <a:t>   </a:t>
                      </a:r>
                      <a:r>
                        <a:rPr lang="zh-CN" altLang="en-US" sz="2000" b="0" dirty="0">
                          <a:solidFill>
                            <a:schemeClr val="tx1"/>
                          </a:solidFill>
                          <a:uFillTx/>
                          <a:latin typeface="微软雅黑" pitchFamily="34" charset="-122"/>
                          <a:ea typeface="微软雅黑" pitchFamily="34" charset="-122"/>
                        </a:rPr>
                        <a:t>千瓦（</a:t>
                      </a:r>
                      <a:r>
                        <a:rPr lang="en-US" altLang="x-none" sz="2000" b="0" dirty="0">
                          <a:solidFill>
                            <a:schemeClr val="tx1"/>
                          </a:solidFill>
                          <a:uFillTx/>
                          <a:latin typeface="微软雅黑" pitchFamily="34" charset="-122"/>
                          <a:ea typeface="微软雅黑" pitchFamily="34" charset="-122"/>
                        </a:rPr>
                        <a:t>kW)</a:t>
                      </a:r>
                    </a:p>
                  </a:txBody>
                  <a:tcPr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3111">
                <a:tc>
                  <a:txBody>
                    <a:bodyPr/>
                    <a:lstStyle/>
                    <a:p>
                      <a:pPr marL="0" lvl="0" indent="0" algn="ctr" eaLnBrk="1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zh-CN" altLang="en-US" sz="2000" b="0">
                          <a:solidFill>
                            <a:schemeClr val="tx1"/>
                          </a:solidFill>
                          <a:uFillTx/>
                          <a:latin typeface="微软雅黑" pitchFamily="34" charset="-122"/>
                          <a:ea typeface="微软雅黑" pitchFamily="34" charset="-122"/>
                        </a:rPr>
                        <a:t>计算公式</a:t>
                      </a:r>
                    </a:p>
                  </a:txBody>
                  <a:tcPr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 algn="ctr" eaLnBrk="1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en-US" altLang="x-none" sz="2000" b="0" i="1" dirty="0">
                          <a:solidFill>
                            <a:schemeClr val="tx1"/>
                          </a:solidFill>
                          <a:uFillTx/>
                          <a:latin typeface="微软雅黑" pitchFamily="34" charset="-122"/>
                          <a:ea typeface="微软雅黑" pitchFamily="34" charset="-122"/>
                        </a:rPr>
                        <a:t>W=UIt</a:t>
                      </a:r>
                    </a:p>
                  </a:txBody>
                  <a:tcPr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 algn="ctr" eaLnBrk="1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en-US" altLang="x-none" sz="2000" b="0" i="1" dirty="0">
                          <a:solidFill>
                            <a:schemeClr val="tx1"/>
                          </a:solidFill>
                          <a:uFillTx/>
                          <a:latin typeface="微软雅黑" pitchFamily="34" charset="-122"/>
                          <a:ea typeface="微软雅黑" pitchFamily="34" charset="-122"/>
                        </a:rPr>
                        <a:t>P=UI</a:t>
                      </a:r>
                    </a:p>
                  </a:txBody>
                  <a:tcPr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2951">
                <a:tc>
                  <a:txBody>
                    <a:bodyPr/>
                    <a:lstStyle/>
                    <a:p>
                      <a:pPr marL="0" lvl="0" indent="0" algn="ctr" eaLnBrk="1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zh-CN" altLang="en-US" sz="2000" b="0">
                          <a:solidFill>
                            <a:schemeClr val="tx1"/>
                          </a:solidFill>
                          <a:uFillTx/>
                          <a:latin typeface="微软雅黑" pitchFamily="34" charset="-122"/>
                          <a:ea typeface="微软雅黑" pitchFamily="34" charset="-122"/>
                        </a:rPr>
                        <a:t>测量方法</a:t>
                      </a:r>
                    </a:p>
                  </a:txBody>
                  <a:tcPr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 algn="ctr" eaLnBrk="1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zh-CN" altLang="en-US" sz="2000" b="0" dirty="0">
                          <a:solidFill>
                            <a:schemeClr val="tx1"/>
                          </a:solidFill>
                          <a:uFillTx/>
                          <a:latin typeface="微软雅黑" pitchFamily="34" charset="-122"/>
                          <a:ea typeface="微软雅黑" pitchFamily="34" charset="-122"/>
                        </a:rPr>
                        <a:t>用电能表直接测量</a:t>
                      </a:r>
                    </a:p>
                  </a:txBody>
                  <a:tcPr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 algn="ctr" eaLnBrk="1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zh-CN" altLang="en-US" sz="2000" b="0" dirty="0">
                          <a:solidFill>
                            <a:schemeClr val="tx1"/>
                          </a:solidFill>
                          <a:uFillTx/>
                          <a:latin typeface="微软雅黑" pitchFamily="34" charset="-122"/>
                          <a:ea typeface="微软雅黑" pitchFamily="34" charset="-122"/>
                        </a:rPr>
                        <a:t>用伏安法间接测量</a:t>
                      </a:r>
                    </a:p>
                  </a:txBody>
                  <a:tcPr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1851">
                <a:tc>
                  <a:txBody>
                    <a:bodyPr/>
                    <a:lstStyle/>
                    <a:p>
                      <a:pPr marL="0" lvl="0" indent="0" algn="ctr" eaLnBrk="1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zh-CN" altLang="en-US" sz="2000" b="0">
                          <a:solidFill>
                            <a:schemeClr val="tx1"/>
                          </a:solidFill>
                          <a:uFillTx/>
                          <a:latin typeface="微软雅黑" pitchFamily="34" charset="-122"/>
                          <a:ea typeface="微软雅黑" pitchFamily="34" charset="-122"/>
                        </a:rPr>
                        <a:t>联系</a:t>
                      </a:r>
                    </a:p>
                  </a:txBody>
                  <a:tcPr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lvl="0" indent="0" algn="ctr" eaLnBrk="1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en-US" altLang="x-none" sz="2000" b="0" i="1" dirty="0" smtClean="0">
                          <a:solidFill>
                            <a:schemeClr val="tx1"/>
                          </a:solidFill>
                          <a:uFillTx/>
                          <a:latin typeface="微软雅黑" pitchFamily="34" charset="-122"/>
                          <a:ea typeface="微软雅黑" pitchFamily="34" charset="-122"/>
                        </a:rPr>
                        <a:t>W=</a:t>
                      </a:r>
                      <a:r>
                        <a:rPr lang="en-US" altLang="x-none" sz="2000" b="0" i="1" dirty="0" err="1" smtClean="0">
                          <a:solidFill>
                            <a:schemeClr val="tx1"/>
                          </a:solidFill>
                          <a:uFillTx/>
                          <a:latin typeface="微软雅黑" pitchFamily="34" charset="-122"/>
                          <a:ea typeface="微软雅黑" pitchFamily="34" charset="-122"/>
                        </a:rPr>
                        <a:t>Pt</a:t>
                      </a:r>
                      <a:endParaRPr lang="en-US" altLang="x-none" sz="2000" b="0" i="1" dirty="0">
                        <a:solidFill>
                          <a:schemeClr val="tx1"/>
                        </a:solidFill>
                        <a:uFillTx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53275665"/>
      </p:ext>
    </p:extLst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" fill="hold"/>
                                        <p:tgtEl>
                                          <p:spTgt spid="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35802" y="381067"/>
            <a:ext cx="4218915" cy="461663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l"/>
            <a:r>
              <a:rPr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讨论</a:t>
            </a:r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交流   </a:t>
            </a:r>
            <a:r>
              <a:rPr lang="zh-CN" altLang="en-US" sz="2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消耗了多少电能</a:t>
            </a:r>
            <a:r>
              <a:rPr lang="en-US" altLang="zh-CN" sz="2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   </a:t>
            </a:r>
            <a:endParaRPr lang="zh-CN" altLang="en-US" sz="24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Rectangle 16"/>
          <p:cNvSpPr>
            <a:spLocks noChangeArrowheads="1"/>
          </p:cNvSpPr>
          <p:nvPr/>
        </p:nvSpPr>
        <p:spPr bwMode="auto">
          <a:xfrm>
            <a:off x="135802" y="1121290"/>
            <a:ext cx="5509034" cy="1135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indent="457200" algn="l" eaLnBrk="0" hangingPunct="0">
              <a:lnSpc>
                <a:spcPct val="150000"/>
              </a:lnSpc>
            </a:pPr>
            <a:r>
              <a:rPr lang="zh-CN" altLang="en-US" sz="2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根据</a:t>
            </a:r>
            <a:r>
              <a:rPr lang="zh-CN" altLang="en-US" sz="2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电视机的铭牌，你能算出看两个小时要消耗的电能吗？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44835" y="708759"/>
            <a:ext cx="2932515" cy="2563388"/>
          </a:xfrm>
          <a:prstGeom prst="rect">
            <a:avLst/>
          </a:prstGeom>
        </p:spPr>
      </p:pic>
      <p:grpSp>
        <p:nvGrpSpPr>
          <p:cNvPr id="11" name="组合 10"/>
          <p:cNvGrpSpPr/>
          <p:nvPr/>
        </p:nvGrpSpPr>
        <p:grpSpPr>
          <a:xfrm>
            <a:off x="293150" y="2409942"/>
            <a:ext cx="6587484" cy="2246946"/>
            <a:chOff x="293150" y="2805074"/>
            <a:chExt cx="6587484" cy="2246946"/>
          </a:xfrm>
        </p:grpSpPr>
        <p:grpSp>
          <p:nvGrpSpPr>
            <p:cNvPr id="5" name="Group 7"/>
            <p:cNvGrpSpPr>
              <a:grpSpLocks/>
            </p:cNvGrpSpPr>
            <p:nvPr/>
          </p:nvGrpSpPr>
          <p:grpSpPr bwMode="auto">
            <a:xfrm>
              <a:off x="1088902" y="2805074"/>
              <a:ext cx="1371600" cy="885826"/>
              <a:chOff x="1968" y="2832"/>
              <a:chExt cx="864" cy="558"/>
            </a:xfrm>
          </p:grpSpPr>
          <p:sp>
            <p:nvSpPr>
              <p:cNvPr id="6" name="Text Box 8"/>
              <p:cNvSpPr txBox="1">
                <a:spLocks noChangeArrowheads="1"/>
              </p:cNvSpPr>
              <p:nvPr/>
            </p:nvSpPr>
            <p:spPr bwMode="auto">
              <a:xfrm>
                <a:off x="1968" y="2928"/>
                <a:ext cx="576" cy="36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sq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2400" b="1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 sz="2400" b="1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 sz="2400" b="1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 sz="2400" b="1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 sz="2400" b="1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algn="l" eaLnBrk="1" hangingPunct="1">
                  <a:lnSpc>
                    <a:spcPct val="150000"/>
                  </a:lnSpc>
                  <a:spcBef>
                    <a:spcPct val="50000"/>
                  </a:spcBef>
                </a:pPr>
                <a:r>
                  <a:rPr kumimoji="1" lang="en-US" altLang="zh-CN" b="0" dirty="0">
                    <a:solidFill>
                      <a:srgbClr val="FF0000"/>
                    </a:solidFill>
                    <a:latin typeface="微软雅黑" pitchFamily="34" charset="-122"/>
                    <a:ea typeface="微软雅黑" pitchFamily="34" charset="-122"/>
                  </a:rPr>
                  <a:t>P=</a:t>
                </a:r>
              </a:p>
            </p:txBody>
          </p:sp>
          <p:grpSp>
            <p:nvGrpSpPr>
              <p:cNvPr id="7" name="Group 9"/>
              <p:cNvGrpSpPr>
                <a:grpSpLocks/>
              </p:cNvGrpSpPr>
              <p:nvPr/>
            </p:nvGrpSpPr>
            <p:grpSpPr bwMode="auto">
              <a:xfrm>
                <a:off x="2256" y="2832"/>
                <a:ext cx="576" cy="558"/>
                <a:chOff x="2976" y="3024"/>
                <a:chExt cx="576" cy="558"/>
              </a:xfrm>
            </p:grpSpPr>
            <p:sp>
              <p:nvSpPr>
                <p:cNvPr id="8" name="Text Box 10"/>
                <p:cNvSpPr txBox="1">
                  <a:spLocks noChangeArrowheads="1"/>
                </p:cNvSpPr>
                <p:nvPr/>
              </p:nvSpPr>
              <p:spPr bwMode="auto">
                <a:xfrm>
                  <a:off x="2976" y="3024"/>
                  <a:ext cx="528" cy="36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 cap="sq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 sz="2400" b="1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1pPr>
                  <a:lvl2pPr marL="742950" indent="-285750" eaLnBrk="0" hangingPunct="0">
                    <a:defRPr sz="2400" b="1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2pPr>
                  <a:lvl3pPr marL="1143000" indent="-228600" eaLnBrk="0" hangingPunct="0">
                    <a:defRPr sz="2400" b="1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3pPr>
                  <a:lvl4pPr marL="1600200" indent="-228600" eaLnBrk="0" hangingPunct="0">
                    <a:defRPr sz="2400" b="1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4pPr>
                  <a:lvl5pPr marL="2057400" indent="-228600" eaLnBrk="0" hangingPunct="0">
                    <a:defRPr sz="2400" b="1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 b="1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 b="1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 b="1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 b="1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9pPr>
                </a:lstStyle>
                <a:p>
                  <a:pPr algn="l" eaLnBrk="1" hangingPunct="1">
                    <a:lnSpc>
                      <a:spcPct val="150000"/>
                    </a:lnSpc>
                    <a:spcBef>
                      <a:spcPct val="50000"/>
                    </a:spcBef>
                  </a:pPr>
                  <a:r>
                    <a:rPr kumimoji="1" lang="en-US" altLang="zh-CN" b="0" u="sng" dirty="0">
                      <a:solidFill>
                        <a:srgbClr val="FF0000"/>
                      </a:solidFill>
                      <a:latin typeface="微软雅黑" pitchFamily="34" charset="-122"/>
                      <a:ea typeface="微软雅黑" pitchFamily="34" charset="-122"/>
                    </a:rPr>
                    <a:t>W</a:t>
                  </a:r>
                </a:p>
              </p:txBody>
            </p:sp>
            <p:sp>
              <p:nvSpPr>
                <p:cNvPr id="9" name="Text Box 11"/>
                <p:cNvSpPr txBox="1">
                  <a:spLocks noChangeArrowheads="1"/>
                </p:cNvSpPr>
                <p:nvPr/>
              </p:nvSpPr>
              <p:spPr bwMode="auto">
                <a:xfrm>
                  <a:off x="3072" y="3216"/>
                  <a:ext cx="480" cy="36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 cap="sq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 sz="2400" b="1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1pPr>
                  <a:lvl2pPr marL="742950" indent="-285750" eaLnBrk="0" hangingPunct="0">
                    <a:defRPr sz="2400" b="1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2pPr>
                  <a:lvl3pPr marL="1143000" indent="-228600" eaLnBrk="0" hangingPunct="0">
                    <a:defRPr sz="2400" b="1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3pPr>
                  <a:lvl4pPr marL="1600200" indent="-228600" eaLnBrk="0" hangingPunct="0">
                    <a:defRPr sz="2400" b="1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4pPr>
                  <a:lvl5pPr marL="2057400" indent="-228600" eaLnBrk="0" hangingPunct="0">
                    <a:defRPr sz="2400" b="1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 b="1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 b="1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 b="1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 b="1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9pPr>
                </a:lstStyle>
                <a:p>
                  <a:pPr algn="l" eaLnBrk="1" hangingPunct="1">
                    <a:lnSpc>
                      <a:spcPct val="150000"/>
                    </a:lnSpc>
                    <a:spcBef>
                      <a:spcPct val="50000"/>
                    </a:spcBef>
                  </a:pPr>
                  <a:r>
                    <a:rPr kumimoji="1" lang="en-US" altLang="zh-CN" b="0">
                      <a:solidFill>
                        <a:srgbClr val="FF0000"/>
                      </a:solidFill>
                      <a:latin typeface="微软雅黑" pitchFamily="34" charset="-122"/>
                      <a:ea typeface="微软雅黑" pitchFamily="34" charset="-122"/>
                    </a:rPr>
                    <a:t>t</a:t>
                  </a:r>
                </a:p>
              </p:txBody>
            </p:sp>
          </p:grpSp>
        </p:grpSp>
        <p:sp>
          <p:nvSpPr>
            <p:cNvPr id="10" name="文本框 9222"/>
            <p:cNvSpPr txBox="1"/>
            <p:nvPr/>
          </p:nvSpPr>
          <p:spPr>
            <a:xfrm>
              <a:off x="293150" y="2928362"/>
              <a:ext cx="6587484" cy="212365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algn="l">
                <a:lnSpc>
                  <a:spcPct val="150000"/>
                </a:lnSpc>
                <a:spcBef>
                  <a:spcPct val="50000"/>
                </a:spcBef>
              </a:pPr>
              <a:r>
                <a:rPr lang="zh-CN" altLang="en-US" sz="2400" baseline="0" dirty="0">
                  <a:solidFill>
                    <a:srgbClr val="FF0000"/>
                  </a:solidFill>
                  <a:latin typeface="微软雅黑" pitchFamily="34" charset="-122"/>
                  <a:ea typeface="微软雅黑" pitchFamily="34" charset="-122"/>
                </a:rPr>
                <a:t>解</a:t>
              </a:r>
              <a:r>
                <a:rPr lang="en-US" altLang="zh-CN" sz="2400" baseline="0" dirty="0">
                  <a:solidFill>
                    <a:srgbClr val="FF0000"/>
                  </a:solidFill>
                  <a:latin typeface="微软雅黑" pitchFamily="34" charset="-122"/>
                  <a:ea typeface="微软雅黑" pitchFamily="34" charset="-122"/>
                </a:rPr>
                <a:t>:</a:t>
              </a:r>
              <a:r>
                <a:rPr lang="zh-CN" altLang="en-US" sz="2400" baseline="0" dirty="0" smtClean="0">
                  <a:solidFill>
                    <a:srgbClr val="FF0000"/>
                  </a:solidFill>
                  <a:latin typeface="微软雅黑" pitchFamily="34" charset="-122"/>
                  <a:ea typeface="微软雅黑" pitchFamily="34" charset="-122"/>
                </a:rPr>
                <a:t>据</a:t>
              </a:r>
              <a:r>
                <a:rPr lang="zh-CN" altLang="en-US" sz="2400" i="1" baseline="0" dirty="0" smtClean="0">
                  <a:solidFill>
                    <a:srgbClr val="FF0000"/>
                  </a:solidFill>
                  <a:latin typeface="微软雅黑" pitchFamily="34" charset="-122"/>
                  <a:ea typeface="微软雅黑" pitchFamily="34" charset="-122"/>
                </a:rPr>
                <a:t>           </a:t>
              </a:r>
              <a:r>
                <a:rPr lang="zh-CN" altLang="en-US" sz="2400" baseline="0" dirty="0" smtClean="0">
                  <a:solidFill>
                    <a:srgbClr val="FF0000"/>
                  </a:solidFill>
                  <a:latin typeface="微软雅黑" pitchFamily="34" charset="-122"/>
                  <a:ea typeface="微软雅黑" pitchFamily="34" charset="-122"/>
                </a:rPr>
                <a:t>可</a:t>
              </a:r>
              <a:r>
                <a:rPr lang="zh-CN" altLang="en-US" sz="2400" baseline="0" dirty="0">
                  <a:solidFill>
                    <a:srgbClr val="FF0000"/>
                  </a:solidFill>
                  <a:latin typeface="微软雅黑" pitchFamily="34" charset="-122"/>
                  <a:ea typeface="微软雅黑" pitchFamily="34" charset="-122"/>
                </a:rPr>
                <a:t>得：                         </a:t>
              </a:r>
            </a:p>
            <a:p>
              <a:pPr algn="l">
                <a:lnSpc>
                  <a:spcPct val="150000"/>
                </a:lnSpc>
                <a:spcBef>
                  <a:spcPct val="50000"/>
                </a:spcBef>
              </a:pPr>
              <a:r>
                <a:rPr lang="zh-CN" altLang="en-US" sz="2400" baseline="0" dirty="0">
                  <a:solidFill>
                    <a:srgbClr val="FF0000"/>
                  </a:solidFill>
                  <a:latin typeface="微软雅黑" pitchFamily="34" charset="-122"/>
                  <a:ea typeface="微软雅黑" pitchFamily="34" charset="-122"/>
                </a:rPr>
                <a:t>   </a:t>
              </a:r>
              <a:r>
                <a:rPr lang="en-US" altLang="zh-CN" sz="2400" baseline="0" dirty="0" smtClean="0">
                  <a:solidFill>
                    <a:srgbClr val="FF0000"/>
                  </a:solidFill>
                  <a:latin typeface="微软雅黑" pitchFamily="34" charset="-122"/>
                  <a:ea typeface="微软雅黑" pitchFamily="34" charset="-122"/>
                </a:rPr>
                <a:t>W=P</a:t>
              </a:r>
              <a:r>
                <a:rPr lang="en-US" altLang="zh-CN" sz="2400" dirty="0">
                  <a:solidFill>
                    <a:srgbClr val="FF0000"/>
                  </a:solidFill>
                  <a:latin typeface="微软雅黑" pitchFamily="34" charset="-122"/>
                  <a:ea typeface="微软雅黑" pitchFamily="34" charset="-122"/>
                </a:rPr>
                <a:t>.</a:t>
              </a:r>
              <a:r>
                <a:rPr lang="en-US" altLang="zh-CN" sz="2400" baseline="0" dirty="0" smtClean="0">
                  <a:solidFill>
                    <a:srgbClr val="FF0000"/>
                  </a:solidFill>
                  <a:latin typeface="微软雅黑" pitchFamily="34" charset="-122"/>
                  <a:ea typeface="微软雅黑" pitchFamily="34" charset="-122"/>
                </a:rPr>
                <a:t>t=140W×2×3600S=1.008×10</a:t>
              </a:r>
              <a:r>
                <a:rPr lang="en-US" altLang="zh-CN" sz="2400" baseline="30000" dirty="0" smtClean="0">
                  <a:solidFill>
                    <a:srgbClr val="FF0000"/>
                  </a:solidFill>
                  <a:latin typeface="微软雅黑" pitchFamily="34" charset="-122"/>
                  <a:ea typeface="微软雅黑" pitchFamily="34" charset="-122"/>
                </a:rPr>
                <a:t>6</a:t>
              </a:r>
              <a:r>
                <a:rPr lang="en-US" altLang="zh-CN" sz="2400" baseline="0" dirty="0" smtClean="0">
                  <a:solidFill>
                    <a:srgbClr val="FF0000"/>
                  </a:solidFill>
                  <a:latin typeface="微软雅黑" pitchFamily="34" charset="-122"/>
                  <a:ea typeface="微软雅黑" pitchFamily="34" charset="-122"/>
                </a:rPr>
                <a:t>J</a:t>
              </a:r>
              <a:endParaRPr lang="en-US" altLang="zh-CN" sz="2400" baseline="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l">
                <a:lnSpc>
                  <a:spcPct val="150000"/>
                </a:lnSpc>
                <a:spcBef>
                  <a:spcPct val="50000"/>
                </a:spcBef>
              </a:pPr>
              <a:r>
                <a:rPr lang="en-US" altLang="zh-CN" sz="2400" baseline="0" dirty="0">
                  <a:solidFill>
                    <a:srgbClr val="FF0000"/>
                  </a:solidFill>
                  <a:latin typeface="微软雅黑" pitchFamily="34" charset="-122"/>
                  <a:ea typeface="微软雅黑" pitchFamily="34" charset="-122"/>
                </a:rPr>
                <a:t>    =0.28KW·h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293795491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0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422298" y="264534"/>
            <a:ext cx="3070710" cy="523218"/>
          </a:xfrm>
          <a:prstGeom prst="rect">
            <a:avLst/>
          </a:prstGeom>
          <a:noFill/>
          <a:ln w="12700" cap="flat">
            <a:noFill/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algn="l" rtl="0" latinLnBrk="1" hangingPunct="0"/>
            <a:r>
              <a:rPr lang="en-US" altLang="zh-CN" sz="28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r>
              <a:rPr lang="zh-CN" altLang="en-US" sz="28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、电功率的大小</a:t>
            </a:r>
            <a:endParaRPr lang="zh-CN" altLang="en-US" sz="2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Text Box 18">
            <a:hlinkClick r:id="rId3" action="ppaction://hlinkfile"/>
          </p:cNvPr>
          <p:cNvSpPr txBox="1">
            <a:spLocks noChangeArrowheads="1"/>
          </p:cNvSpPr>
          <p:nvPr/>
        </p:nvSpPr>
        <p:spPr bwMode="auto">
          <a:xfrm>
            <a:off x="415151" y="795838"/>
            <a:ext cx="609496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提出问题：</a:t>
            </a:r>
            <a:r>
              <a:rPr lang="zh-CN" altLang="en-US" sz="2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电功率的大小跟什么 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2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因素有关？    </a:t>
            </a:r>
          </a:p>
        </p:txBody>
      </p:sp>
      <p:sp>
        <p:nvSpPr>
          <p:cNvPr id="4" name="TextBox 11"/>
          <p:cNvSpPr txBox="1">
            <a:spLocks noChangeArrowheads="1"/>
          </p:cNvSpPr>
          <p:nvPr/>
        </p:nvSpPr>
        <p:spPr bwMode="auto">
          <a:xfrm>
            <a:off x="422298" y="1257503"/>
            <a:ext cx="609496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猜想：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可能与电压有关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；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可能与电流有关。</a:t>
            </a:r>
          </a:p>
        </p:txBody>
      </p:sp>
      <p:sp>
        <p:nvSpPr>
          <p:cNvPr id="5" name="矩形 4"/>
          <p:cNvSpPr/>
          <p:nvPr/>
        </p:nvSpPr>
        <p:spPr>
          <a:xfrm>
            <a:off x="431789" y="1719168"/>
            <a:ext cx="5824155" cy="46166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r>
              <a:rPr lang="en-US" altLang="zh-CN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1.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实验</a:t>
            </a:r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探究：</a:t>
            </a:r>
            <a:r>
              <a:rPr lang="zh-CN" altLang="en-US" sz="2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电功率跟电流、电压的关系</a:t>
            </a: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12000" contrast="3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5689" r="38267" b="8828"/>
          <a:stretch/>
        </p:blipFill>
        <p:spPr>
          <a:xfrm rot="16200000">
            <a:off x="3386813" y="2039148"/>
            <a:ext cx="1833708" cy="2960389"/>
          </a:xfrm>
          <a:prstGeom prst="rect">
            <a:avLst/>
          </a:prstGeom>
        </p:spPr>
      </p:pic>
      <p:sp>
        <p:nvSpPr>
          <p:cNvPr id="7" name="云形标注 6"/>
          <p:cNvSpPr/>
          <p:nvPr/>
        </p:nvSpPr>
        <p:spPr>
          <a:xfrm>
            <a:off x="431791" y="2297960"/>
            <a:ext cx="2127564" cy="2014594"/>
          </a:xfrm>
          <a:prstGeom prst="cloudCallout">
            <a:avLst>
              <a:gd name="adj1" fmla="val 64273"/>
              <a:gd name="adj2" fmla="val -6257"/>
            </a:avLst>
          </a:prstGeom>
          <a:gradFill flip="none" rotWithShape="1">
            <a:gsLst>
              <a:gs pos="0">
                <a:srgbClr val="FFC000">
                  <a:tint val="66000"/>
                  <a:satMod val="160000"/>
                </a:srgbClr>
              </a:gs>
              <a:gs pos="50000">
                <a:srgbClr val="FFC000">
                  <a:tint val="44500"/>
                  <a:satMod val="160000"/>
                </a:srgbClr>
              </a:gs>
              <a:gs pos="100000">
                <a:srgbClr val="FFC000">
                  <a:tint val="23500"/>
                  <a:satMod val="160000"/>
                </a:srgbClr>
              </a:gs>
            </a:gsLst>
            <a:lin ang="2700000" scaled="1"/>
            <a:tileRect/>
          </a:gradFill>
          <a:ln w="12700" cap="flat">
            <a:solidFill>
              <a:srgbClr val="0039AC"/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rPr>
              <a:t>怎样探究电功率、电压、电流的关系呢？</a:t>
            </a:r>
            <a:endParaRPr kumimoji="0" lang="zh-CN" altLang="en-US" sz="20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anose="020B0502040204020203" charset="-122"/>
              <a:ea typeface="微软雅黑" panose="020B0502040204020203" charset="-122"/>
              <a:cs typeface="微软雅黑" panose="020B0502040204020203" charset="-122"/>
              <a:sym typeface="微软雅黑" panose="020B0502040204020203" charset="-122"/>
            </a:endParaRPr>
          </a:p>
        </p:txBody>
      </p:sp>
      <p:sp>
        <p:nvSpPr>
          <p:cNvPr id="8" name="云形标注 7"/>
          <p:cNvSpPr/>
          <p:nvPr/>
        </p:nvSpPr>
        <p:spPr>
          <a:xfrm>
            <a:off x="6099568" y="1119286"/>
            <a:ext cx="2643612" cy="3420127"/>
          </a:xfrm>
          <a:prstGeom prst="cloudCallout">
            <a:avLst>
              <a:gd name="adj1" fmla="val -67561"/>
              <a:gd name="adj2" fmla="val 9814"/>
            </a:avLst>
          </a:prstGeom>
          <a:gradFill flip="none" rotWithShape="1">
            <a:gsLst>
              <a:gs pos="0">
                <a:srgbClr val="FFC000">
                  <a:tint val="66000"/>
                  <a:satMod val="160000"/>
                </a:srgbClr>
              </a:gs>
              <a:gs pos="50000">
                <a:srgbClr val="FFC000">
                  <a:tint val="44500"/>
                  <a:satMod val="160000"/>
                </a:srgbClr>
              </a:gs>
              <a:gs pos="100000">
                <a:srgbClr val="FFC000">
                  <a:tint val="23500"/>
                  <a:satMod val="160000"/>
                </a:srgbClr>
              </a:gs>
            </a:gsLst>
            <a:lin ang="2700000" scaled="1"/>
            <a:tileRect/>
          </a:gradFill>
          <a:ln w="12700" cap="flat">
            <a:solidFill>
              <a:srgbClr val="0039AC"/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rPr>
              <a:t>可通过电灯泡的亮度判断电功率的大小，保持电流（或电压）相等、测量灯泡的电压（或电流）</a:t>
            </a:r>
            <a:endParaRPr kumimoji="0" lang="zh-CN" altLang="en-US" sz="20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anose="020B0502040204020203" charset="-122"/>
              <a:ea typeface="微软雅黑" panose="020B0502040204020203" charset="-122"/>
              <a:cs typeface="微软雅黑" panose="020B0502040204020203" charset="-122"/>
              <a:sym typeface="微软雅黑" panose="020B0502040204020203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87518135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5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7" grpId="0" animBg="1"/>
      <p:bldP spid="8" grpId="0" animBg="1"/>
    </p:bldLst>
  </p:timing>
</p:sld>
</file>

<file path=ppt/theme/theme1.xml><?xml version="1.0" encoding="utf-8"?>
<a:theme xmlns:a="http://schemas.openxmlformats.org/drawingml/2006/main" name="Default">
  <a:themeElements>
    <a:clrScheme name="Default">
      <a:dk1>
        <a:srgbClr val="000000"/>
      </a:dk1>
      <a:lt1>
        <a:srgbClr val="F2F2F2"/>
      </a:lt1>
      <a:dk2>
        <a:srgbClr val="A7A7A7"/>
      </a:dk2>
      <a:lt2>
        <a:srgbClr val="535353"/>
      </a:lt2>
      <a:accent1>
        <a:srgbClr val="BBE0E3"/>
      </a:accent1>
      <a:accent2>
        <a:srgbClr val="333399"/>
      </a:accent2>
      <a:accent3>
        <a:srgbClr val="8F8F8F"/>
      </a:accent3>
      <a:accent4>
        <a:srgbClr val="707070"/>
      </a:accent4>
      <a:accent5>
        <a:srgbClr val="DAEDEF"/>
      </a:accent5>
      <a:accent6>
        <a:srgbClr val="2D2D8A"/>
      </a:accent6>
      <a:hlink>
        <a:srgbClr val="0000FF"/>
      </a:hlink>
      <a:folHlink>
        <a:srgbClr val="FF00FF"/>
      </a:folHlink>
    </a:clrScheme>
    <a:fontScheme name="Default">
      <a:majorFont>
        <a:latin typeface="Helvetica Neue"/>
        <a:ea typeface="Helvetica Neue"/>
        <a:cs typeface="Helvetica Neue"/>
      </a:majorFont>
      <a:minorFont>
        <a:latin typeface="Helvetica"/>
        <a:ea typeface="Helvetica"/>
        <a:cs typeface="Helvetica"/>
      </a:minorFont>
    </a:fontScheme>
    <a:fmtScheme name="Defaul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rgbClr val="BBE0E3"/>
          </a:solidFill>
          <a:prstDash val="solid"/>
          <a:miter lim="800000"/>
        </a:ln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微软雅黑" panose="020B0502040204020203" charset="-122"/>
            <a:ea typeface="微软雅黑" panose="020B0502040204020203" charset="-122"/>
            <a:cs typeface="微软雅黑" panose="020B0502040204020203" charset="-122"/>
            <a:sym typeface="微软雅黑" panose="020B0502040204020203" charset="-122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BBE0E3"/>
          </a:solidFill>
          <a:prstDash val="solid"/>
          <a:miter lim="800000"/>
        </a:ln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Arial" panose="020B0706020202030204"/>
            <a:ea typeface="Arial" panose="020B0706020202030204"/>
            <a:cs typeface="Arial" panose="020B0706020202030204"/>
            <a:sym typeface="Arial" panose="020B0706020202030204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Default">
  <a:themeElements>
    <a:clrScheme name="Default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BBE0E3"/>
      </a:accent1>
      <a:accent2>
        <a:srgbClr val="333399"/>
      </a:accent2>
      <a:accent3>
        <a:srgbClr val="8F8F8F"/>
      </a:accent3>
      <a:accent4>
        <a:srgbClr val="707070"/>
      </a:accent4>
      <a:accent5>
        <a:srgbClr val="DAEDEF"/>
      </a:accent5>
      <a:accent6>
        <a:srgbClr val="2D2D8A"/>
      </a:accent6>
      <a:hlink>
        <a:srgbClr val="0000FF"/>
      </a:hlink>
      <a:folHlink>
        <a:srgbClr val="FF00FF"/>
      </a:folHlink>
    </a:clrScheme>
    <a:fontScheme name="Default">
      <a:majorFont>
        <a:latin typeface="Helvetica Neue"/>
        <a:ea typeface="Helvetica Neue"/>
        <a:cs typeface="Helvetica Neue"/>
      </a:majorFont>
      <a:minorFont>
        <a:latin typeface="Helvetica"/>
        <a:ea typeface="Helvetica"/>
        <a:cs typeface="Helvetica"/>
      </a:minorFont>
    </a:fontScheme>
    <a:fmtScheme name="Defaul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rgbClr val="BBE0E3"/>
          </a:solidFill>
          <a:prstDash val="solid"/>
          <a:miter lim="800000"/>
        </a:ln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微软雅黑" panose="020B0502040204020203" charset="-122"/>
            <a:ea typeface="微软雅黑" panose="020B0502040204020203" charset="-122"/>
            <a:cs typeface="微软雅黑" panose="020B0502040204020203" charset="-122"/>
            <a:sym typeface="微软雅黑" panose="020B0502040204020203" charset="-122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BBE0E3"/>
          </a:solidFill>
          <a:prstDash val="solid"/>
          <a:miter lim="800000"/>
        </a:ln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Arial" panose="020B0706020202030204"/>
            <a:ea typeface="Arial" panose="020B0706020202030204"/>
            <a:cs typeface="Arial" panose="020B0706020202030204"/>
            <a:sym typeface="Arial" panose="020B0706020202030204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1052</TotalTime>
  <Words>1539</Words>
  <Application>Microsoft Office PowerPoint</Application>
  <PresentationFormat>自定义</PresentationFormat>
  <Paragraphs>246</Paragraphs>
  <Slides>24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6" baseType="lpstr">
      <vt:lpstr>Default</vt:lpstr>
      <vt:lpstr>Equation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zxxk</dc:creator>
  <cp:lastModifiedBy>User</cp:lastModifiedBy>
  <cp:revision>112</cp:revision>
  <dcterms:created xsi:type="dcterms:W3CDTF">2019-04-02T02:49:40Z</dcterms:created>
  <dcterms:modified xsi:type="dcterms:W3CDTF">2020-01-11T01:13:23Z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2052-2.5.0.931</vt:lpwstr>
  </property>
</Properties>
</file>